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Lst>
  <p:notesMasterIdLst>
    <p:notesMasterId r:id="rId41"/>
  </p:notesMasterIdLst>
  <p:sldIdLst>
    <p:sldId id="297" r:id="rId3"/>
    <p:sldId id="289" r:id="rId4"/>
    <p:sldId id="431" r:id="rId5"/>
    <p:sldId id="481" r:id="rId6"/>
    <p:sldId id="482" r:id="rId7"/>
    <p:sldId id="483" r:id="rId8"/>
    <p:sldId id="484" r:id="rId9"/>
    <p:sldId id="485" r:id="rId10"/>
    <p:sldId id="486" r:id="rId11"/>
    <p:sldId id="487" r:id="rId12"/>
    <p:sldId id="488" r:id="rId13"/>
    <p:sldId id="489" r:id="rId14"/>
    <p:sldId id="514" r:id="rId15"/>
    <p:sldId id="490" r:id="rId16"/>
    <p:sldId id="491" r:id="rId17"/>
    <p:sldId id="492" r:id="rId18"/>
    <p:sldId id="493" r:id="rId19"/>
    <p:sldId id="494" r:id="rId20"/>
    <p:sldId id="495" r:id="rId21"/>
    <p:sldId id="496" r:id="rId22"/>
    <p:sldId id="497" r:id="rId23"/>
    <p:sldId id="498" r:id="rId24"/>
    <p:sldId id="499" r:id="rId25"/>
    <p:sldId id="500" r:id="rId26"/>
    <p:sldId id="501" r:id="rId27"/>
    <p:sldId id="502" r:id="rId28"/>
    <p:sldId id="503" r:id="rId29"/>
    <p:sldId id="504" r:id="rId30"/>
    <p:sldId id="505" r:id="rId31"/>
    <p:sldId id="506" r:id="rId32"/>
    <p:sldId id="507" r:id="rId33"/>
    <p:sldId id="508" r:id="rId34"/>
    <p:sldId id="509" r:id="rId35"/>
    <p:sldId id="510" r:id="rId36"/>
    <p:sldId id="511" r:id="rId37"/>
    <p:sldId id="512" r:id="rId38"/>
    <p:sldId id="513" r:id="rId39"/>
    <p:sldId id="444" r:id="rId4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p:cViewPr varScale="1">
        <p:scale>
          <a:sx n="69" d="100"/>
          <a:sy n="69" d="100"/>
        </p:scale>
        <p:origin x="75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B5F55B-2B0B-493D-B5A6-0CD165B2D26A}" type="datetimeFigureOut">
              <a:rPr lang="en-US" smtClean="0"/>
              <a:t>12/30/2023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90FF74-37B7-4E21-A86E-405D13812DF3}" type="slidenum">
              <a:rPr lang="en-US" smtClean="0"/>
              <a:t>‹#›</a:t>
            </a:fld>
            <a:endParaRPr lang="en-US"/>
          </a:p>
        </p:txBody>
      </p:sp>
    </p:spTree>
    <p:extLst>
      <p:ext uri="{BB962C8B-B14F-4D97-AF65-F5344CB8AC3E}">
        <p14:creationId xmlns:p14="http://schemas.microsoft.com/office/powerpoint/2010/main" val="1507528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27100" rtl="0" eaLnBrk="1" fontAlgn="base" latinLnBrk="0" hangingPunct="1">
              <a:lnSpc>
                <a:spcPct val="100000"/>
              </a:lnSpc>
              <a:spcBef>
                <a:spcPct val="0"/>
              </a:spcBef>
              <a:spcAft>
                <a:spcPct val="0"/>
              </a:spcAft>
              <a:buClrTx/>
              <a:buSzTx/>
              <a:buFontTx/>
              <a:buNone/>
              <a:tabLst/>
              <a:defRPr/>
            </a:pPr>
            <a:fld id="{D50EDFCD-7148-4A94-A7EB-145A99094DB1}"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pPr marL="0" marR="0" lvl="0" indent="0" algn="r" defTabSz="9271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3491" name="Rectangle 2"/>
          <p:cNvSpPr>
            <a:spLocks noGrp="1" noRot="1" noChangeAspect="1" noChangeArrowheads="1" noTextEdit="1"/>
          </p:cNvSpPr>
          <p:nvPr>
            <p:ph type="sldImg"/>
          </p:nvPr>
        </p:nvSpPr>
        <p:spPr>
          <a:xfrm>
            <a:off x="379413" y="696913"/>
            <a:ext cx="6188075" cy="3481387"/>
          </a:xfrm>
          <a:ln/>
        </p:spPr>
      </p:sp>
      <p:sp>
        <p:nvSpPr>
          <p:cNvPr id="63492" name="Rectangle 3"/>
          <p:cNvSpPr>
            <a:spLocks noGrp="1" noChangeArrowheads="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53506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384564A0-8E16-4651-A185-5FFCEDF3B9FA}"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039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4D82EA2-D85C-48BF-8A93-EA0D2FE5D387}"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9257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1157D14C-CC08-40B6-8437-BCF0EA7020D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7723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8" y="273055"/>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8EE747D5-FB23-45A0-9936-2AB24BB822A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87781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2A232921-A1F9-43F3-8BC8-8D5CBA5D2AF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94399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315CEB7A-A053-429D-B447-D0F541C690E9}"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7823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85309" y="225429"/>
            <a:ext cx="2279652"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4233" y="225429"/>
            <a:ext cx="663786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4CDAF1AF-2F14-4EA2-AE2E-B0F7B219C00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297217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90"/>
            <a:ext cx="4457700" cy="4751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205137" y="1449390"/>
            <a:ext cx="4459817" cy="4751387"/>
          </a:xfrm>
        </p:spPr>
        <p:txBody>
          <a:bodyPr/>
          <a:lstStyle/>
          <a:p>
            <a:r>
              <a:rPr lang="en-US" smtClean="0"/>
              <a:t>Click icon to add clip art</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5B6D7F81-D383-4C64-943A-5B2F1B32D75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49904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544235" y="225429"/>
            <a:ext cx="9120719" cy="10080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44235" y="1449389"/>
            <a:ext cx="9120719" cy="2298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44235" y="3900492"/>
            <a:ext cx="9120719"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5735" y="6308725"/>
            <a:ext cx="2451100" cy="349250"/>
          </a:xfrm>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a:xfrm>
            <a:off x="3168657" y="6308725"/>
            <a:ext cx="5753100" cy="349250"/>
          </a:xfrm>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a:xfrm>
            <a:off x="9124951" y="6308725"/>
            <a:ext cx="2540000" cy="349250"/>
          </a:xfrm>
        </p:spPr>
        <p:txBody>
          <a:bodyPr/>
          <a:lstStyle>
            <a:lvl1pPr>
              <a:defRPr/>
            </a:lvl1pPr>
          </a:lstStyle>
          <a:p>
            <a:pPr rtl="0" fontAlgn="base">
              <a:spcBef>
                <a:spcPct val="0"/>
              </a:spcBef>
              <a:spcAft>
                <a:spcPct val="0"/>
              </a:spcAft>
            </a:pPr>
            <a:fld id="{35C76EAD-5CA6-40B8-A9FD-204ACB69DADC}"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01370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6" name="Holder 6"/>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sz="half" idx="2"/>
          </p:nvPr>
        </p:nvSpPr>
        <p:spPr>
          <a:xfrm>
            <a:off x="455848" y="1705851"/>
            <a:ext cx="5429250" cy="387222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319014" y="1705851"/>
            <a:ext cx="4161790" cy="35915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7" name="Holder 7"/>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5" name="Holder 5"/>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4" name="Holder 4"/>
          <p:cNvSpPr>
            <a:spLocks noGrp="1"/>
          </p:cNvSpPr>
          <p:nvPr>
            <p:ph type="sldNum" sz="quarter" idx="7"/>
          </p:nvPr>
        </p:nvSpPr>
        <p:spPr/>
        <p:txBody>
          <a:bodyPr lIns="0" tIns="0" rIns="0" bIns="0"/>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6257" name="Picture 177" descr="csk_biorep_page1IMAGE"/>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
        <p:nvSpPr>
          <p:cNvPr id="46082" name="Rectangle 2"/>
          <p:cNvSpPr>
            <a:spLocks noGrp="1" noChangeArrowheads="1"/>
          </p:cNvSpPr>
          <p:nvPr>
            <p:ph type="ctrTitle"/>
          </p:nvPr>
        </p:nvSpPr>
        <p:spPr>
          <a:xfrm>
            <a:off x="3024721" y="3176589"/>
            <a:ext cx="8612716" cy="2074862"/>
          </a:xfrm>
        </p:spPr>
        <p:txBody>
          <a:bodyPr/>
          <a:lstStyle>
            <a:lvl1pPr>
              <a:defRPr sz="3200"/>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575737" y="296867"/>
            <a:ext cx="7505700" cy="1368425"/>
          </a:xfrm>
        </p:spPr>
        <p:txBody>
          <a:bodyPr/>
          <a:lstStyle>
            <a:lvl1pPr marL="0" indent="0">
              <a:buFontTx/>
              <a:buNone/>
              <a:defRPr sz="1200"/>
            </a:lvl1pPr>
          </a:lstStyle>
          <a:p>
            <a:r>
              <a:rPr lang="en-US" smtClean="0"/>
              <a:t>Click to edit Master subtitle style</a:t>
            </a:r>
            <a:endParaRPr lang="en-US"/>
          </a:p>
        </p:txBody>
      </p:sp>
      <p:sp>
        <p:nvSpPr>
          <p:cNvPr id="46254" name="Rectangle 174"/>
          <p:cNvSpPr>
            <a:spLocks noGrp="1" noChangeArrowheads="1"/>
          </p:cNvSpPr>
          <p:nvPr>
            <p:ph type="dt" sz="half" idx="2"/>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46255" name="Rectangle 175"/>
          <p:cNvSpPr>
            <a:spLocks noGrp="1" noChangeArrowheads="1"/>
          </p:cNvSpPr>
          <p:nvPr>
            <p:ph type="ftr" sz="quarter" idx="3"/>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46256" name="Rectangle 176"/>
          <p:cNvSpPr>
            <a:spLocks noGrp="1" noChangeArrowheads="1"/>
          </p:cNvSpPr>
          <p:nvPr>
            <p:ph type="sldNum" sz="quarter" idx="4"/>
          </p:nvPr>
        </p:nvSpPr>
        <p:spPr/>
        <p:txBody>
          <a:bodyPr/>
          <a:lstStyle>
            <a:lvl1pPr>
              <a:defRPr/>
            </a:lvl1pPr>
          </a:lstStyle>
          <a:p>
            <a:pPr rtl="0" fontAlgn="base">
              <a:spcBef>
                <a:spcPct val="0"/>
              </a:spcBef>
              <a:spcAft>
                <a:spcPct val="0"/>
              </a:spcAft>
            </a:pPr>
            <a:fld id="{B959A3FB-12C1-4949-9DB2-4A4E63B4D691}"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11592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A4C6ADE-B3AE-43C3-832B-D74B71E851A5}"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8938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230960D1-EE98-401B-A2EE-B5EE14AF28C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409315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4235" y="1449390"/>
            <a:ext cx="44577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05137" y="1449390"/>
            <a:ext cx="4459817"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B53C50EB-0A00-4B12-A89E-AE8488C7FCA8}"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51711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65976"/>
            <a:ext cx="12192000" cy="192405"/>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9645396" y="60960"/>
            <a:ext cx="2138171" cy="566927"/>
          </a:xfrm>
          <a:prstGeom prst="rect">
            <a:avLst/>
          </a:prstGeom>
        </p:spPr>
      </p:pic>
      <p:sp>
        <p:nvSpPr>
          <p:cNvPr id="2" name="Holder 2"/>
          <p:cNvSpPr>
            <a:spLocks noGrp="1"/>
          </p:cNvSpPr>
          <p:nvPr>
            <p:ph type="title"/>
          </p:nvPr>
        </p:nvSpPr>
        <p:spPr>
          <a:xfrm>
            <a:off x="321735" y="711937"/>
            <a:ext cx="7508240" cy="369569"/>
          </a:xfrm>
          <a:prstGeom prst="rect">
            <a:avLst/>
          </a:prstGeom>
        </p:spPr>
        <p:txBody>
          <a:bodyPr wrap="square" lIns="0" tIns="0" rIns="0" bIns="0">
            <a:spAutoFit/>
          </a:bodyPr>
          <a:lstStyle>
            <a:lvl1pPr>
              <a:defRPr sz="2250" b="1" i="0">
                <a:solidFill>
                  <a:srgbClr val="003366"/>
                </a:solidFill>
                <a:latin typeface="Arial"/>
                <a:cs typeface="Arial"/>
              </a:defRPr>
            </a:lvl1pPr>
          </a:lstStyle>
          <a:p>
            <a:endParaRPr/>
          </a:p>
        </p:txBody>
      </p:sp>
      <p:sp>
        <p:nvSpPr>
          <p:cNvPr id="3" name="Holder 3"/>
          <p:cNvSpPr>
            <a:spLocks noGrp="1"/>
          </p:cNvSpPr>
          <p:nvPr>
            <p:ph type="body" idx="1"/>
          </p:nvPr>
        </p:nvSpPr>
        <p:spPr>
          <a:xfrm>
            <a:off x="302609" y="2557105"/>
            <a:ext cx="10699115" cy="1373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17141" y="6700340"/>
            <a:ext cx="527050" cy="142240"/>
          </a:xfrm>
          <a:prstGeom prst="rect">
            <a:avLst/>
          </a:prstGeom>
        </p:spPr>
        <p:txBody>
          <a:bodyPr wrap="square" lIns="0" tIns="0" rIns="0" bIns="0">
            <a:spAutoFit/>
          </a:bodyPr>
          <a:lstStyle>
            <a:lvl1pPr>
              <a:defRPr sz="750" b="0" i="0">
                <a:solidFill>
                  <a:srgbClr val="5F5F5F"/>
                </a:solidFill>
                <a:latin typeface="Verdana"/>
                <a:cs typeface="Verdana"/>
              </a:defRPr>
            </a:lvl1pPr>
          </a:lstStyle>
          <a:p>
            <a:pPr marL="12700">
              <a:lnSpc>
                <a:spcPct val="100000"/>
              </a:lnSpc>
              <a:spcBef>
                <a:spcPts val="110"/>
              </a:spcBef>
            </a:pPr>
            <a:r>
              <a:rPr/>
              <a:t>MC</a:t>
            </a:r>
            <a:r>
              <a:rPr spc="-5"/>
              <a:t> </a:t>
            </a:r>
            <a:r>
              <a:rPr/>
              <a:t>-</a:t>
            </a:r>
            <a:r>
              <a:rPr spc="-10"/>
              <a:t> </a:t>
            </a:r>
            <a:r>
              <a:rPr spc="-20"/>
              <a:t>2018</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12/30/2023</a:t>
            </a:fld>
            <a:endParaRPr lang="en-US"/>
          </a:p>
        </p:txBody>
      </p:sp>
      <p:sp>
        <p:nvSpPr>
          <p:cNvPr id="6" name="Holder 6"/>
          <p:cNvSpPr>
            <a:spLocks noGrp="1"/>
          </p:cNvSpPr>
          <p:nvPr>
            <p:ph type="sldNum" sz="quarter" idx="7"/>
          </p:nvPr>
        </p:nvSpPr>
        <p:spPr>
          <a:xfrm>
            <a:off x="11437619" y="6696896"/>
            <a:ext cx="304800" cy="142240"/>
          </a:xfrm>
          <a:prstGeom prst="rect">
            <a:avLst/>
          </a:prstGeom>
        </p:spPr>
        <p:txBody>
          <a:bodyPr wrap="square" lIns="0" tIns="0" rIns="0" bIns="0">
            <a:spAutoFit/>
          </a:bodyPr>
          <a:lstStyle>
            <a:lvl1pPr>
              <a:defRPr sz="750" b="1" i="0">
                <a:solidFill>
                  <a:srgbClr val="5F5F5F"/>
                </a:solidFill>
                <a:latin typeface="Verdana"/>
                <a:cs typeface="Verdana"/>
              </a:defRPr>
            </a:lvl1pPr>
          </a:lstStyle>
          <a:p>
            <a:pPr marL="12700">
              <a:lnSpc>
                <a:spcPct val="100000"/>
              </a:lnSpc>
              <a:spcBef>
                <a:spcPts val="110"/>
              </a:spcBef>
            </a:pPr>
            <a:r>
              <a:rPr spc="-20"/>
              <a:t>1.</a:t>
            </a:r>
            <a:fld id="{81D60167-4931-47E6-BA6A-407CBD079E47}" type="slidenum">
              <a:rPr spc="-20"/>
              <a:t>‹#›</a:t>
            </a:fld>
            <a:endParaRPr spc="-2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7000"/>
            <a:lum/>
          </a:blip>
          <a:srcRect/>
          <a:stretch>
            <a:fillRect l="6000" t="10000" r="-8000"/>
          </a:stretch>
        </a:blipFill>
        <a:effectLst/>
      </p:bgPr>
    </p:bg>
    <p:spTree>
      <p:nvGrpSpPr>
        <p:cNvPr id="1" name=""/>
        <p:cNvGrpSpPr/>
        <p:nvPr/>
      </p:nvGrpSpPr>
      <p:grpSpPr>
        <a:xfrm>
          <a:off x="0" y="0"/>
          <a:ext cx="0" cy="0"/>
          <a:chOff x="0" y="0"/>
          <a:chExt cx="0" cy="0"/>
        </a:xfrm>
      </p:grpSpPr>
      <p:pic>
        <p:nvPicPr>
          <p:cNvPr id="22694" name="Picture 166" descr="csk_biorep_page2IMAGE"/>
          <p:cNvPicPr>
            <a:picLocks noChangeAspect="1" noChangeArrowheads="1"/>
          </p:cNvPicPr>
          <p:nvPr/>
        </p:nvPicPr>
        <p:blipFill>
          <a:blip r:embed="rId16" cstate="print"/>
          <a:srcRect/>
          <a:stretch>
            <a:fillRect/>
          </a:stretch>
        </p:blipFill>
        <p:spPr bwMode="auto">
          <a:xfrm>
            <a:off x="0" y="0"/>
            <a:ext cx="12192000" cy="6858000"/>
          </a:xfrm>
          <a:prstGeom prst="rect">
            <a:avLst/>
          </a:prstGeom>
          <a:noFill/>
        </p:spPr>
      </p:pic>
      <p:sp>
        <p:nvSpPr>
          <p:cNvPr id="22530" name="Rectangle 2"/>
          <p:cNvSpPr>
            <a:spLocks noGrp="1" noChangeArrowheads="1"/>
          </p:cNvSpPr>
          <p:nvPr>
            <p:ph type="title"/>
          </p:nvPr>
        </p:nvSpPr>
        <p:spPr bwMode="auto">
          <a:xfrm>
            <a:off x="2544235" y="225429"/>
            <a:ext cx="9120719" cy="1008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2544235" y="1449390"/>
            <a:ext cx="9120719"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532" name="Rectangle 4"/>
          <p:cNvSpPr>
            <a:spLocks noGrp="1" noChangeArrowheads="1"/>
          </p:cNvSpPr>
          <p:nvPr>
            <p:ph type="dt" sz="half" idx="2"/>
          </p:nvPr>
        </p:nvSpPr>
        <p:spPr bwMode="auto">
          <a:xfrm>
            <a:off x="575735" y="6308725"/>
            <a:ext cx="2451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900">
                <a:latin typeface="+mn-lt"/>
              </a:defRPr>
            </a:lvl1pPr>
          </a:lstStyle>
          <a:p>
            <a:pPr rtl="0" fontAlgn="base">
              <a:spcBef>
                <a:spcPct val="0"/>
              </a:spcBef>
              <a:spcAft>
                <a:spcPct val="0"/>
              </a:spcAft>
            </a:pPr>
            <a:endParaRPr lang="en-US" kern="1200">
              <a:solidFill>
                <a:srgbClr val="000000"/>
              </a:solidFill>
              <a:ea typeface="+mn-ea"/>
              <a:cs typeface="Times New Roman" pitchFamily="18" charset="0"/>
            </a:endParaRPr>
          </a:p>
        </p:txBody>
      </p:sp>
      <p:sp>
        <p:nvSpPr>
          <p:cNvPr id="22533" name="Rectangle 5"/>
          <p:cNvSpPr>
            <a:spLocks noGrp="1" noChangeArrowheads="1"/>
          </p:cNvSpPr>
          <p:nvPr>
            <p:ph type="ftr" sz="quarter" idx="3"/>
          </p:nvPr>
        </p:nvSpPr>
        <p:spPr bwMode="auto">
          <a:xfrm>
            <a:off x="3168657" y="6308725"/>
            <a:ext cx="57531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900">
                <a:latin typeface="+mn-lt"/>
              </a:defRPr>
            </a:lvl1pPr>
          </a:lstStyle>
          <a:p>
            <a:pPr algn="ctr" rtl="0" fontAlgn="base">
              <a:spcBef>
                <a:spcPct val="0"/>
              </a:spcBef>
              <a:spcAft>
                <a:spcPct val="0"/>
              </a:spcAft>
            </a:pPr>
            <a:endParaRPr lang="en-US" kern="1200">
              <a:solidFill>
                <a:srgbClr val="000000"/>
              </a:solidFill>
              <a:ea typeface="+mn-ea"/>
              <a:cs typeface="Times New Roman" pitchFamily="18" charset="0"/>
            </a:endParaRPr>
          </a:p>
        </p:txBody>
      </p:sp>
      <p:sp>
        <p:nvSpPr>
          <p:cNvPr id="22534" name="Rectangle 6"/>
          <p:cNvSpPr>
            <a:spLocks noGrp="1" noChangeArrowheads="1"/>
          </p:cNvSpPr>
          <p:nvPr>
            <p:ph type="sldNum" sz="quarter" idx="4"/>
          </p:nvPr>
        </p:nvSpPr>
        <p:spPr bwMode="auto">
          <a:xfrm>
            <a:off x="9124951" y="6308725"/>
            <a:ext cx="2540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900">
                <a:latin typeface="+mn-lt"/>
              </a:defRPr>
            </a:lvl1pPr>
          </a:lstStyle>
          <a:p>
            <a:pPr rtl="0" fontAlgn="base">
              <a:spcBef>
                <a:spcPct val="0"/>
              </a:spcBef>
              <a:spcAft>
                <a:spcPct val="0"/>
              </a:spcAft>
            </a:pPr>
            <a:fld id="{3F6FC8E5-14CA-48A0-A1F8-319ECDA3C4C2}" type="slidenum">
              <a:rPr lang="en-US" kern="1200" smtClean="0">
                <a:solidFill>
                  <a:srgbClr val="000000"/>
                </a:solidFill>
                <a:ea typeface="+mn-ea"/>
                <a:cs typeface="Times New Roman" pitchFamily="18" charset="0"/>
              </a:rPr>
              <a:pPr rtl="0" fontAlgn="base">
                <a:spcBef>
                  <a:spcPct val="0"/>
                </a:spcBef>
                <a:spcAft>
                  <a:spcPct val="0"/>
                </a:spcAft>
              </a:pPr>
              <a:t>‹#›</a:t>
            </a:fld>
            <a:endParaRPr lang="en-US" kern="1200">
              <a:solidFill>
                <a:srgbClr val="000000"/>
              </a:solidFill>
              <a:ea typeface="+mn-ea"/>
              <a:cs typeface="Times New Roman" pitchFamily="18" charset="0"/>
            </a:endParaRPr>
          </a:p>
        </p:txBody>
      </p:sp>
    </p:spTree>
    <p:extLst>
      <p:ext uri="{BB962C8B-B14F-4D97-AF65-F5344CB8AC3E}">
        <p14:creationId xmlns:p14="http://schemas.microsoft.com/office/powerpoint/2010/main" val="32145213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2pPr>
      <a:lvl3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3pPr>
      <a:lvl4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4pPr>
      <a:lvl5pPr algn="l" rtl="0" eaLnBrk="1" fontAlgn="base" hangingPunct="1">
        <a:spcBef>
          <a:spcPct val="0"/>
        </a:spcBef>
        <a:spcAft>
          <a:spcPct val="0"/>
        </a:spcAft>
        <a:defRPr sz="2800">
          <a:solidFill>
            <a:schemeClr val="tx1"/>
          </a:solidFill>
          <a:latin typeface="Century Gothic" pitchFamily="34" charset="0"/>
          <a:cs typeface="Times New Roman" pitchFamily="18" charset="0"/>
        </a:defRPr>
      </a:lvl5pPr>
      <a:lvl6pPr marL="457200" algn="l" rtl="0" eaLnBrk="1" fontAlgn="base" hangingPunct="1">
        <a:spcBef>
          <a:spcPct val="0"/>
        </a:spcBef>
        <a:spcAft>
          <a:spcPct val="0"/>
        </a:spcAft>
        <a:defRPr sz="2800">
          <a:solidFill>
            <a:schemeClr val="tx1"/>
          </a:solidFill>
          <a:latin typeface="Century Gothic" pitchFamily="34" charset="0"/>
          <a:cs typeface="Times New Roman" pitchFamily="18" charset="0"/>
        </a:defRPr>
      </a:lvl6pPr>
      <a:lvl7pPr marL="914400" algn="l" rtl="0" eaLnBrk="1" fontAlgn="base" hangingPunct="1">
        <a:spcBef>
          <a:spcPct val="0"/>
        </a:spcBef>
        <a:spcAft>
          <a:spcPct val="0"/>
        </a:spcAft>
        <a:defRPr sz="2800">
          <a:solidFill>
            <a:schemeClr val="tx1"/>
          </a:solidFill>
          <a:latin typeface="Century Gothic" pitchFamily="34" charset="0"/>
          <a:cs typeface="Times New Roman" pitchFamily="18" charset="0"/>
        </a:defRPr>
      </a:lvl7pPr>
      <a:lvl8pPr marL="1371600" algn="l" rtl="0" eaLnBrk="1" fontAlgn="base" hangingPunct="1">
        <a:spcBef>
          <a:spcPct val="0"/>
        </a:spcBef>
        <a:spcAft>
          <a:spcPct val="0"/>
        </a:spcAft>
        <a:defRPr sz="2800">
          <a:solidFill>
            <a:schemeClr val="tx1"/>
          </a:solidFill>
          <a:latin typeface="Century Gothic" pitchFamily="34" charset="0"/>
          <a:cs typeface="Times New Roman" pitchFamily="18" charset="0"/>
        </a:defRPr>
      </a:lvl8pPr>
      <a:lvl9pPr marL="1828800" algn="l" rtl="0" eaLnBrk="1" fontAlgn="base" hangingPunct="1">
        <a:spcBef>
          <a:spcPct val="0"/>
        </a:spcBef>
        <a:spcAft>
          <a:spcPct val="0"/>
        </a:spcAft>
        <a:defRPr sz="2800">
          <a:solidFill>
            <a:schemeClr val="tx1"/>
          </a:solidFill>
          <a:latin typeface="Century Gothic" pitchFamily="34" charset="0"/>
          <a:cs typeface="Times New Roman" pitchFamily="18" charset="0"/>
        </a:defRPr>
      </a:lvl9pPr>
    </p:titleStyle>
    <p:bodyStyle>
      <a:lvl1pPr marL="342900" indent="-342900" algn="l" rtl="0" eaLnBrk="1" fontAlgn="base" hangingPunct="1">
        <a:spcBef>
          <a:spcPct val="20000"/>
        </a:spcBef>
        <a:spcAft>
          <a:spcPct val="20000"/>
        </a:spcAft>
        <a:buClr>
          <a:schemeClr val="tx1"/>
        </a:buClr>
        <a:buChar char="•"/>
        <a:defRPr sz="2000">
          <a:solidFill>
            <a:schemeClr val="tx1"/>
          </a:solidFill>
          <a:latin typeface="+mn-lt"/>
          <a:ea typeface="+mn-ea"/>
          <a:cs typeface="+mn-cs"/>
        </a:defRPr>
      </a:lvl1pPr>
      <a:lvl2pPr marL="742950" indent="-285750" algn="l" rtl="0" eaLnBrk="1" fontAlgn="base" hangingPunct="1">
        <a:spcBef>
          <a:spcPct val="20000"/>
        </a:spcBef>
        <a:spcAft>
          <a:spcPct val="20000"/>
        </a:spcAft>
        <a:buClr>
          <a:schemeClr val="tx1"/>
        </a:buClr>
        <a:buChar char="•"/>
        <a:defRPr>
          <a:solidFill>
            <a:schemeClr val="tx1"/>
          </a:solidFill>
          <a:latin typeface="+mn-lt"/>
          <a:cs typeface="+mn-cs"/>
        </a:defRPr>
      </a:lvl2pPr>
      <a:lvl3pPr marL="1143000" indent="-228600" algn="l" rtl="0" eaLnBrk="1" fontAlgn="base" hangingPunct="1">
        <a:spcBef>
          <a:spcPct val="20000"/>
        </a:spcBef>
        <a:spcAft>
          <a:spcPct val="20000"/>
        </a:spcAft>
        <a:buClr>
          <a:schemeClr val="tx1"/>
        </a:buClr>
        <a:buChar char="•"/>
        <a:defRPr sz="1600">
          <a:solidFill>
            <a:schemeClr val="tx1"/>
          </a:solidFill>
          <a:latin typeface="+mn-lt"/>
          <a:cs typeface="+mn-cs"/>
        </a:defRPr>
      </a:lvl3pPr>
      <a:lvl4pPr marL="1600200" indent="-228600" algn="l" rtl="0" eaLnBrk="1" fontAlgn="base" hangingPunct="1">
        <a:spcBef>
          <a:spcPct val="20000"/>
        </a:spcBef>
        <a:spcAft>
          <a:spcPct val="20000"/>
        </a:spcAft>
        <a:buClr>
          <a:schemeClr val="tx1"/>
        </a:buClr>
        <a:buChar char="•"/>
        <a:defRPr sz="1400">
          <a:solidFill>
            <a:schemeClr val="tx1"/>
          </a:solidFill>
          <a:latin typeface="+mn-lt"/>
          <a:cs typeface="+mn-cs"/>
        </a:defRPr>
      </a:lvl4pPr>
      <a:lvl5pPr marL="2057400" indent="-228600" algn="l" rtl="0" eaLnBrk="1" fontAlgn="base" hangingPunct="1">
        <a:spcBef>
          <a:spcPct val="20000"/>
        </a:spcBef>
        <a:spcAft>
          <a:spcPct val="20000"/>
        </a:spcAft>
        <a:buClr>
          <a:schemeClr val="tx1"/>
        </a:buClr>
        <a:buChar char="•"/>
        <a:defRPr sz="1200">
          <a:solidFill>
            <a:schemeClr val="tx1"/>
          </a:solidFill>
          <a:latin typeface="+mn-lt"/>
          <a:cs typeface="+mn-cs"/>
        </a:defRPr>
      </a:lvl5pPr>
      <a:lvl6pPr marL="2514600" indent="-228600" algn="l" rtl="0" eaLnBrk="1" fontAlgn="base" hangingPunct="1">
        <a:spcBef>
          <a:spcPct val="20000"/>
        </a:spcBef>
        <a:spcAft>
          <a:spcPct val="20000"/>
        </a:spcAft>
        <a:buClr>
          <a:schemeClr val="tx1"/>
        </a:buClr>
        <a:buChar char="•"/>
        <a:defRPr sz="1200">
          <a:solidFill>
            <a:schemeClr val="tx1"/>
          </a:solidFill>
          <a:latin typeface="+mn-lt"/>
          <a:cs typeface="+mn-cs"/>
        </a:defRPr>
      </a:lvl6pPr>
      <a:lvl7pPr marL="2971800" indent="-228600" algn="l" rtl="0" eaLnBrk="1" fontAlgn="base" hangingPunct="1">
        <a:spcBef>
          <a:spcPct val="20000"/>
        </a:spcBef>
        <a:spcAft>
          <a:spcPct val="20000"/>
        </a:spcAft>
        <a:buClr>
          <a:schemeClr val="tx1"/>
        </a:buClr>
        <a:buChar char="•"/>
        <a:defRPr sz="1200">
          <a:solidFill>
            <a:schemeClr val="tx1"/>
          </a:solidFill>
          <a:latin typeface="+mn-lt"/>
          <a:cs typeface="+mn-cs"/>
        </a:defRPr>
      </a:lvl7pPr>
      <a:lvl8pPr marL="3429000" indent="-228600" algn="l" rtl="0" eaLnBrk="1" fontAlgn="base" hangingPunct="1">
        <a:spcBef>
          <a:spcPct val="20000"/>
        </a:spcBef>
        <a:spcAft>
          <a:spcPct val="20000"/>
        </a:spcAft>
        <a:buClr>
          <a:schemeClr val="tx1"/>
        </a:buClr>
        <a:buChar char="•"/>
        <a:defRPr sz="1200">
          <a:solidFill>
            <a:schemeClr val="tx1"/>
          </a:solidFill>
          <a:latin typeface="+mn-lt"/>
          <a:cs typeface="+mn-cs"/>
        </a:defRPr>
      </a:lvl8pPr>
      <a:lvl9pPr marL="3886200" indent="-228600" algn="l" rtl="0" eaLnBrk="1" fontAlgn="base" hangingPunct="1">
        <a:spcBef>
          <a:spcPct val="20000"/>
        </a:spcBef>
        <a:spcAft>
          <a:spcPct val="20000"/>
        </a:spcAft>
        <a:buClr>
          <a:schemeClr val="tx1"/>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type="subTitle" idx="1"/>
          </p:nvPr>
        </p:nvSpPr>
        <p:spPr>
          <a:xfrm>
            <a:off x="8458200" y="5474905"/>
            <a:ext cx="3657592" cy="1244149"/>
          </a:xfrm>
          <a:ln w="38100">
            <a:solidFill>
              <a:srgbClr val="3333CC"/>
            </a:solidFill>
          </a:ln>
        </p:spPr>
        <p:txBody>
          <a:bodyPr/>
          <a:lstStyle/>
          <a:p>
            <a:pPr>
              <a:defRPr/>
            </a:pPr>
            <a:r>
              <a:rPr lang="en-US" altLang="en-US" sz="2200" b="1" u="sng">
                <a:solidFill>
                  <a:srgbClr val="00B050"/>
                </a:solidFill>
              </a:rPr>
              <a:t>Dr. Engr. M Malook Rind</a:t>
            </a:r>
          </a:p>
          <a:p>
            <a:pPr algn="l">
              <a:defRPr/>
            </a:pPr>
            <a:r>
              <a:rPr lang="en-US" altLang="en-US" b="1" err="1" smtClean="0">
                <a:solidFill>
                  <a:schemeClr val="tx1"/>
                </a:solidFill>
                <a:latin typeface="+mj-lt"/>
              </a:rPr>
              <a:t>Ph.D</a:t>
            </a:r>
            <a:r>
              <a:rPr lang="en-US" altLang="en-US" b="1" smtClean="0">
                <a:solidFill>
                  <a:schemeClr val="tx1"/>
                </a:solidFill>
                <a:latin typeface="+mj-lt"/>
              </a:rPr>
              <a:t> (I.T), ME (CSN), MBA (MIS), BE (CS)</a:t>
            </a:r>
          </a:p>
          <a:p>
            <a:pPr algn="l">
              <a:defRPr/>
            </a:pPr>
            <a:r>
              <a:rPr lang="en-US" altLang="en-US" b="1" smtClean="0">
                <a:solidFill>
                  <a:schemeClr val="tx1"/>
                </a:solidFill>
                <a:latin typeface="+mj-lt"/>
              </a:rPr>
              <a:t>CCNA, CCNP, Juniper Certified.</a:t>
            </a:r>
          </a:p>
          <a:p>
            <a:pPr algn="l">
              <a:defRPr/>
            </a:pPr>
            <a:r>
              <a:rPr lang="en-US" altLang="en-US" sz="1400" b="1">
                <a:solidFill>
                  <a:srgbClr val="0070C0"/>
                </a:solidFill>
                <a:latin typeface="+mj-lt"/>
              </a:rPr>
              <a:t>Professor (Computer Science)</a:t>
            </a:r>
          </a:p>
          <a:p>
            <a:pPr algn="l">
              <a:defRPr/>
            </a:pPr>
            <a:endParaRPr lang="en-US" altLang="en-US" sz="1600" b="1">
              <a:latin typeface="+mj-lt"/>
            </a:endParaRPr>
          </a:p>
        </p:txBody>
      </p:sp>
      <p:sp>
        <p:nvSpPr>
          <p:cNvPr id="3" name="Rounded Rectangle 2"/>
          <p:cNvSpPr/>
          <p:nvPr/>
        </p:nvSpPr>
        <p:spPr bwMode="auto">
          <a:xfrm>
            <a:off x="2074872" y="110485"/>
            <a:ext cx="8065827" cy="646754"/>
          </a:xfrm>
          <a:prstGeom prst="roundRect">
            <a:avLst/>
          </a:prstGeom>
          <a:solidFill>
            <a:schemeClr val="accent2">
              <a:lumMod val="20000"/>
              <a:lumOff val="80000"/>
            </a:schemeClr>
          </a:solidFill>
          <a:ln w="38100" cap="flat" cmpd="sng" algn="ctr">
            <a:solidFill>
              <a:srgbClr val="FF0000"/>
            </a:solidFill>
            <a:prstDash val="solid"/>
            <a:round/>
            <a:headEnd type="none" w="sm" len="sm"/>
            <a:tailEnd type="none" w="sm" len="sm"/>
          </a:ln>
          <a:effectLst/>
        </p:spPr>
        <p:txBody>
          <a:bodyPr/>
          <a:lstStyle/>
          <a:p>
            <a:pPr algn="ctr" rtl="0" fontAlgn="base">
              <a:spcBef>
                <a:spcPct val="0"/>
              </a:spcBef>
              <a:spcAft>
                <a:spcPct val="0"/>
              </a:spcAft>
              <a:defRPr/>
            </a:pPr>
            <a:r>
              <a:rPr lang="en-US" sz="3600" b="1" kern="1200">
                <a:solidFill>
                  <a:srgbClr val="0041C4"/>
                </a:solidFill>
                <a:latin typeface="Times New Roman" pitchFamily="18" charset="0"/>
                <a:ea typeface="+mn-ea"/>
                <a:cs typeface="Times New Roman" pitchFamily="18" charset="0"/>
              </a:rPr>
              <a:t>“Information Security”</a:t>
            </a:r>
            <a:endParaRPr lang="en-US" altLang="en-US" sz="3600" b="1" kern="1200">
              <a:solidFill>
                <a:srgbClr val="0041C4"/>
              </a:solidFill>
              <a:latin typeface="Times New Roman" pitchFamily="18" charset="0"/>
              <a:ea typeface="+mn-ea"/>
              <a:cs typeface="Times New Roman" pitchFamily="18" charset="0"/>
            </a:endParaRPr>
          </a:p>
        </p:txBody>
      </p:sp>
      <p:sp>
        <p:nvSpPr>
          <p:cNvPr id="9218" name="AutoShape 2" descr="Image result for kdu university college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sp>
        <p:nvSpPr>
          <p:cNvPr id="8194" name="AutoShape 2" descr="Image result for asia pacific university malaysia logo hd"/>
          <p:cNvSpPr>
            <a:spLocks noChangeAspect="1" noChangeArrowheads="1"/>
          </p:cNvSpPr>
          <p:nvPr/>
        </p:nvSpPr>
        <p:spPr bwMode="auto">
          <a:xfrm>
            <a:off x="1679575" y="-144460"/>
            <a:ext cx="304800" cy="304801"/>
          </a:xfrm>
          <a:prstGeom prst="rect">
            <a:avLst/>
          </a:prstGeom>
          <a:noFill/>
        </p:spPr>
        <p:txBody>
          <a:bodyPr vert="horz" wrap="square" lIns="91440" tIns="45720" rIns="91440" bIns="45720" numCol="1" anchor="t" anchorCtr="0" compatLnSpc="1">
            <a:prstTxWarp prst="textNoShape">
              <a:avLst/>
            </a:prstTxWarp>
          </a:bodyPr>
          <a:lstStyle/>
          <a:p>
            <a:pPr algn="ctr" rtl="0" fontAlgn="base">
              <a:spcBef>
                <a:spcPct val="0"/>
              </a:spcBef>
              <a:spcAft>
                <a:spcPct val="0"/>
              </a:spcAft>
            </a:pPr>
            <a:endParaRPr lang="en-US" sz="2400" kern="1200">
              <a:solidFill>
                <a:srgbClr val="000000"/>
              </a:solidFill>
              <a:latin typeface="Times New Roman" pitchFamily="18" charset="0"/>
              <a:ea typeface="+mn-ea"/>
              <a:cs typeface="Times New Roman" pitchFamily="18" charset="0"/>
            </a:endParaRPr>
          </a:p>
        </p:txBody>
      </p:sp>
      <p:pic>
        <p:nvPicPr>
          <p:cNvPr id="7" name="Picture 6" descr="3841479820397985.jpg"/>
          <p:cNvPicPr>
            <a:picLocks noChangeAspect="1"/>
          </p:cNvPicPr>
          <p:nvPr/>
        </p:nvPicPr>
        <p:blipFill>
          <a:blip r:embed="rId3"/>
          <a:stretch>
            <a:fillRect/>
          </a:stretch>
        </p:blipFill>
        <p:spPr>
          <a:xfrm>
            <a:off x="142874" y="5474905"/>
            <a:ext cx="3073402" cy="1317329"/>
          </a:xfrm>
          <a:prstGeom prst="rect">
            <a:avLst/>
          </a:prstGeom>
          <a:solidFill>
            <a:schemeClr val="accent2">
              <a:lumMod val="20000"/>
              <a:lumOff val="80000"/>
            </a:schemeClr>
          </a:solidFill>
          <a:ln w="38100" cap="flat" cmpd="sng" algn="ctr">
            <a:solidFill>
              <a:srgbClr val="006600"/>
            </a:solidFill>
            <a:prstDash val="solid"/>
            <a:round/>
            <a:headEnd type="none" w="sm" len="sm"/>
            <a:tailEnd type="none" w="sm" len="sm"/>
          </a:ln>
          <a:effectLst/>
        </p:spPr>
      </p:pic>
      <p:sp>
        <p:nvSpPr>
          <p:cNvPr id="8" name="Rectangle 6"/>
          <p:cNvSpPr txBox="1">
            <a:spLocks noChangeArrowheads="1"/>
          </p:cNvSpPr>
          <p:nvPr/>
        </p:nvSpPr>
        <p:spPr bwMode="auto">
          <a:xfrm>
            <a:off x="4953000" y="4585234"/>
            <a:ext cx="2209800" cy="504965"/>
          </a:xfrm>
          <a:prstGeom prst="rect">
            <a:avLst/>
          </a:prstGeom>
          <a:noFill/>
          <a:ln w="38100">
            <a:solidFill>
              <a:schemeClr val="tx2">
                <a:lumMod val="60000"/>
                <a:lumOff val="40000"/>
              </a:schemeClr>
            </a:solidFill>
            <a:miter lim="800000"/>
            <a:headEnd/>
            <a:tailEnd/>
          </a:ln>
          <a:effectLst/>
        </p:spPr>
        <p:txBody>
          <a:bodyPr vert="horz" wrap="square" lIns="91440" tIns="0" rIns="91440" bIns="0" numCol="1" anchor="t" anchorCtr="0" compatLnSpc="1">
            <a:prstTxWarp prst="textNoShape">
              <a:avLst/>
            </a:prstTxWarp>
          </a:bodyPr>
          <a:lstStyle/>
          <a:p>
            <a:pPr algn="just" rtl="0" fontAlgn="base">
              <a:spcBef>
                <a:spcPct val="20000"/>
              </a:spcBef>
              <a:spcAft>
                <a:spcPct val="20000"/>
              </a:spcAft>
              <a:buClr>
                <a:srgbClr val="000000"/>
              </a:buClr>
              <a:defRPr/>
            </a:pPr>
            <a:r>
              <a:rPr lang="en-US" altLang="en-US" sz="2600" b="1" i="1" u="sng" dirty="0" smtClean="0">
                <a:solidFill>
                  <a:srgbClr val="0070C0"/>
                </a:solidFill>
                <a:latin typeface="Century Gothic"/>
                <a:ea typeface="+mn-ea"/>
                <a:cs typeface="Times New Roman"/>
              </a:rPr>
              <a:t>Lecture # 12 </a:t>
            </a:r>
            <a:endParaRPr lang="en-US" altLang="en-US" sz="2600" b="1" i="1" dirty="0">
              <a:solidFill>
                <a:srgbClr val="0070C0"/>
              </a:solidFill>
              <a:latin typeface="Century Gothic"/>
              <a:ea typeface="+mn-ea"/>
              <a:cs typeface="Times New Roman"/>
            </a:endParaRPr>
          </a:p>
          <a:p>
            <a:pPr algn="just" rtl="0" fontAlgn="base">
              <a:spcBef>
                <a:spcPct val="20000"/>
              </a:spcBef>
              <a:spcAft>
                <a:spcPct val="20000"/>
              </a:spcAft>
              <a:buClr>
                <a:srgbClr val="000000"/>
              </a:buClr>
              <a:defRPr/>
            </a:pPr>
            <a:endParaRPr lang="en-US" altLang="en-US" sz="1600" b="1" dirty="0">
              <a:solidFill>
                <a:srgbClr val="000000"/>
              </a:solidFill>
              <a:latin typeface="Century Gothic"/>
              <a:ea typeface="+mn-ea"/>
              <a:cs typeface="Times New Roman"/>
            </a:endParaRPr>
          </a:p>
        </p:txBody>
      </p:sp>
      <p:pic>
        <p:nvPicPr>
          <p:cNvPr id="1026" name="Picture 2" descr="Types of wireless communication modules - Jotrin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72" y="828680"/>
            <a:ext cx="8051531" cy="337184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64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1957237"/>
            <a:ext cx="11887200" cy="4605704"/>
          </a:xfrm>
          <a:prstGeom prst="rect">
            <a:avLst/>
          </a:prstGeom>
        </p:spPr>
      </p:pic>
      <p:sp>
        <p:nvSpPr>
          <p:cNvPr id="4" name="Rectangle 3"/>
          <p:cNvSpPr/>
          <p:nvPr/>
        </p:nvSpPr>
        <p:spPr>
          <a:xfrm>
            <a:off x="228600" y="849241"/>
            <a:ext cx="11658600" cy="1107996"/>
          </a:xfrm>
          <a:prstGeom prst="rect">
            <a:avLst/>
          </a:prstGeom>
        </p:spPr>
        <p:txBody>
          <a:bodyPr wrap="square">
            <a:spAutoFit/>
          </a:bodyPr>
          <a:lstStyle/>
          <a:p>
            <a:pPr marL="342900" indent="-342900" algn="just">
              <a:buFont typeface="Arial" panose="020B0604020202020204" pitchFamily="34" charset="0"/>
              <a:buChar char="•"/>
            </a:pPr>
            <a:r>
              <a:rPr lang="en-US" sz="2200" b="0" i="0" u="none" strike="noStrike" baseline="0" dirty="0" smtClean="0">
                <a:latin typeface="+mn-lt"/>
              </a:rPr>
              <a:t>Attacks on wireless networks are increasing daily with the increasing use of wireless networks.</a:t>
            </a:r>
          </a:p>
          <a:p>
            <a:pPr marL="342900" indent="-342900" algn="just">
              <a:buFont typeface="Arial" panose="020B0604020202020204" pitchFamily="34" charset="0"/>
              <a:buChar char="•"/>
            </a:pPr>
            <a:r>
              <a:rPr lang="en-US" sz="2200" b="0" i="0" u="none" strike="noStrike" baseline="0" dirty="0" smtClean="0">
                <a:latin typeface="+mn-lt"/>
              </a:rPr>
              <a:t>The encryption of information before it is transmitted on a wireless network is the most popular method of protecting wireless networks against attackers.</a:t>
            </a:r>
            <a:endParaRPr lang="en-US" sz="2200" dirty="0">
              <a:latin typeface="+mn-lt"/>
            </a:endParaRPr>
          </a:p>
        </p:txBody>
      </p:sp>
    </p:spTree>
    <p:extLst>
      <p:ext uri="{BB962C8B-B14F-4D97-AF65-F5344CB8AC3E}">
        <p14:creationId xmlns:p14="http://schemas.microsoft.com/office/powerpoint/2010/main" val="3348418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44403"/>
            <a:ext cx="11811000" cy="936154"/>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000" kern="1200" dirty="0" smtClean="0">
                <a:solidFill>
                  <a:prstClr val="black"/>
                </a:solidFill>
                <a:latin typeface="+mn-lt"/>
                <a:ea typeface="+mn-ea"/>
                <a:cs typeface="Times New Roman"/>
              </a:rPr>
              <a:t>Wired Equivalent Privacy (WEP) </a:t>
            </a:r>
            <a:r>
              <a:rPr lang="en-US" sz="2000" kern="1200" dirty="0" smtClean="0">
                <a:solidFill>
                  <a:prstClr val="black"/>
                </a:solidFill>
                <a:latin typeface="+mn-lt"/>
                <a:ea typeface="+mn-ea"/>
                <a:cs typeface="Times New Roman"/>
              </a:rPr>
              <a:t>utilizes an encryption mechanism at the data link layer with the symmetric </a:t>
            </a:r>
            <a:r>
              <a:rPr lang="en-US" sz="2000" kern="1200" dirty="0" err="1" smtClean="0">
                <a:solidFill>
                  <a:prstClr val="black"/>
                </a:solidFill>
                <a:latin typeface="+mn-lt"/>
                <a:ea typeface="+mn-ea"/>
                <a:cs typeface="Times New Roman"/>
              </a:rPr>
              <a:t>Rivest</a:t>
            </a:r>
            <a:r>
              <a:rPr lang="en-US" sz="2000" kern="1200" dirty="0" smtClean="0">
                <a:solidFill>
                  <a:prstClr val="black"/>
                </a:solidFill>
                <a:latin typeface="+mn-lt"/>
                <a:ea typeface="+mn-ea"/>
                <a:cs typeface="Times New Roman"/>
              </a:rPr>
              <a:t> Cipher 4 (RC4) encryption </a:t>
            </a:r>
            <a:r>
              <a:rPr lang="en-US" sz="2000" kern="1200" dirty="0" smtClean="0">
                <a:solidFill>
                  <a:prstClr val="black"/>
                </a:solidFill>
                <a:latin typeface="+mn-lt"/>
                <a:ea typeface="+mn-ea"/>
                <a:cs typeface="Times New Roman"/>
              </a:rPr>
              <a:t>algorithm</a:t>
            </a:r>
            <a:r>
              <a:rPr lang="en-US" sz="2000" kern="1200" dirty="0">
                <a:solidFill>
                  <a:prstClr val="black"/>
                </a:solidFill>
                <a:latin typeface="+mn-lt"/>
                <a:ea typeface="+mn-ea"/>
                <a:cs typeface="Times New Roman"/>
              </a:rPr>
              <a:t>.</a:t>
            </a:r>
            <a:endParaRPr lang="en-US" sz="2000" kern="1200" dirty="0" smtClean="0">
              <a:solidFill>
                <a:prstClr val="black"/>
              </a:solidFill>
              <a:latin typeface="+mn-lt"/>
              <a:ea typeface="+mn-ea"/>
              <a:cs typeface="Times New Roman"/>
            </a:endParaRPr>
          </a:p>
          <a:p>
            <a:pPr marL="365760" marR="40005" indent="-365760" algn="just">
              <a:buClr>
                <a:srgbClr val="004978"/>
              </a:buClr>
              <a:buChar char="•"/>
              <a:tabLst>
                <a:tab pos="185420" algn="l"/>
              </a:tabLst>
            </a:pPr>
            <a:r>
              <a:rPr lang="en-US" sz="2000" dirty="0" smtClean="0">
                <a:latin typeface="+mn-lt"/>
                <a:cs typeface="Arial MT"/>
              </a:rPr>
              <a:t>WEP was an early attempt to protect wireless networks and is now vulnerable to attacks.</a:t>
            </a:r>
            <a:endParaRPr sz="2000" dirty="0">
              <a:latin typeface="+mn-lt"/>
              <a:cs typeface="Arial MT"/>
            </a:endParaRPr>
          </a:p>
        </p:txBody>
      </p:sp>
      <p:pic>
        <p:nvPicPr>
          <p:cNvPr id="4" name="Picture 3"/>
          <p:cNvPicPr>
            <a:picLocks noChangeAspect="1"/>
          </p:cNvPicPr>
          <p:nvPr/>
        </p:nvPicPr>
        <p:blipFill>
          <a:blip r:embed="rId3"/>
          <a:stretch>
            <a:fillRect/>
          </a:stretch>
        </p:blipFill>
        <p:spPr>
          <a:xfrm>
            <a:off x="152400" y="1796501"/>
            <a:ext cx="8153400" cy="4766439"/>
          </a:xfrm>
          <a:prstGeom prst="rect">
            <a:avLst/>
          </a:prstGeom>
        </p:spPr>
      </p:pic>
      <p:sp>
        <p:nvSpPr>
          <p:cNvPr id="3" name="Rectangle 2"/>
          <p:cNvSpPr/>
          <p:nvPr/>
        </p:nvSpPr>
        <p:spPr>
          <a:xfrm>
            <a:off x="8305800" y="1828800"/>
            <a:ext cx="3733800" cy="4293483"/>
          </a:xfrm>
          <a:prstGeom prst="rect">
            <a:avLst/>
          </a:prstGeom>
          <a:ln>
            <a:solidFill>
              <a:schemeClr val="accent1"/>
            </a:solidFill>
          </a:ln>
        </p:spPr>
        <p:txBody>
          <a:bodyPr wrap="square">
            <a:spAutoFit/>
          </a:bodyPr>
          <a:lstStyle/>
          <a:p>
            <a:pPr algn="l"/>
            <a:r>
              <a:rPr lang="en-US" b="1" i="0" u="none" strike="noStrike" baseline="0" dirty="0" smtClean="0">
                <a:latin typeface="Calibri" panose="020F0502020204030204" pitchFamily="34" charset="0"/>
              </a:rPr>
              <a:t>How it Works</a:t>
            </a:r>
          </a:p>
          <a:p>
            <a:pPr marL="182880" indent="-182880" algn="just">
              <a:spcAft>
                <a:spcPts val="600"/>
              </a:spcAft>
              <a:buFont typeface="Arial" panose="020B0604020202020204" pitchFamily="34" charset="0"/>
              <a:buChar char="•"/>
            </a:pPr>
            <a:r>
              <a:rPr lang="en-US" sz="1600" b="0" i="0" u="none" strike="noStrike" baseline="0" dirty="0" smtClean="0">
                <a:latin typeface="Calibri" panose="020F0502020204030204" pitchFamily="34" charset="0"/>
              </a:rPr>
              <a:t>CRC-32 checksum is used to calculate a 32-bit integrity check value (ICV) for the </a:t>
            </a:r>
            <a:r>
              <a:rPr lang="en-US" sz="1600" dirty="0">
                <a:latin typeface="Calibri" panose="020F0502020204030204" pitchFamily="34" charset="0"/>
              </a:rPr>
              <a:t>data, which, in turn, is added to the data frame.</a:t>
            </a:r>
          </a:p>
          <a:p>
            <a:pPr marL="182880" indent="-182880" algn="just">
              <a:spcAft>
                <a:spcPts val="600"/>
              </a:spcAft>
              <a:buFont typeface="Arial" panose="020B0604020202020204" pitchFamily="34" charset="0"/>
              <a:buChar char="•"/>
            </a:pPr>
            <a:r>
              <a:rPr lang="en-US" sz="1600" dirty="0">
                <a:latin typeface="Calibri" panose="020F0502020204030204" pitchFamily="34" charset="0"/>
              </a:rPr>
              <a:t>A 24-bit arbitrary number known as the initialization vector (IV) is added to the WEP key; the WEP key and IV are together called the WEP seed.</a:t>
            </a:r>
          </a:p>
          <a:p>
            <a:pPr marL="182880" indent="-182880" algn="just">
              <a:spcAft>
                <a:spcPts val="600"/>
              </a:spcAft>
              <a:buFont typeface="Arial" panose="020B0604020202020204" pitchFamily="34" charset="0"/>
              <a:buChar char="•"/>
            </a:pPr>
            <a:r>
              <a:rPr lang="en-US" sz="1600" dirty="0">
                <a:latin typeface="Calibri" panose="020F0502020204030204" pitchFamily="34" charset="0"/>
              </a:rPr>
              <a:t>The WEP seed is used as the input to the RC4 algorithm to generate a keystream, which is bit-wise </a:t>
            </a:r>
            <a:r>
              <a:rPr lang="en-US" sz="1600" dirty="0" err="1">
                <a:latin typeface="Calibri" panose="020F0502020204030204" pitchFamily="34" charset="0"/>
              </a:rPr>
              <a:t>XORed</a:t>
            </a:r>
            <a:r>
              <a:rPr lang="en-US" sz="1600" dirty="0">
                <a:latin typeface="Calibri" panose="020F0502020204030204" pitchFamily="34" charset="0"/>
              </a:rPr>
              <a:t> with a combination of the data and ICV to produce the encrypted data.</a:t>
            </a:r>
          </a:p>
          <a:p>
            <a:pPr marL="182880" indent="-182880" algn="just">
              <a:spcAft>
                <a:spcPts val="600"/>
              </a:spcAft>
              <a:buFont typeface="Arial" panose="020B0604020202020204" pitchFamily="34" charset="0"/>
              <a:buChar char="•"/>
            </a:pPr>
            <a:r>
              <a:rPr lang="en-US" sz="1600" dirty="0">
                <a:latin typeface="Calibri" panose="020F0502020204030204" pitchFamily="34" charset="0"/>
              </a:rPr>
              <a:t>The IV field (IV + PAD + KID) is added to the </a:t>
            </a:r>
            <a:r>
              <a:rPr lang="en-US" sz="1600" dirty="0" err="1">
                <a:latin typeface="Calibri" panose="020F0502020204030204" pitchFamily="34" charset="0"/>
              </a:rPr>
              <a:t>ciphertext</a:t>
            </a:r>
            <a:r>
              <a:rPr lang="en-US" sz="1600" dirty="0">
                <a:latin typeface="Calibri" panose="020F0502020204030204" pitchFamily="34" charset="0"/>
              </a:rPr>
              <a:t> to generate a MAC frame.</a:t>
            </a:r>
          </a:p>
        </p:txBody>
      </p:sp>
    </p:spTree>
    <p:extLst>
      <p:ext uri="{BB962C8B-B14F-4D97-AF65-F5344CB8AC3E}">
        <p14:creationId xmlns:p14="http://schemas.microsoft.com/office/powerpoint/2010/main" val="253738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WPA has better data encryption security than WEP</a:t>
            </a:r>
            <a:endParaRPr sz="2300" b="1" dirty="0">
              <a:latin typeface="+mn-lt"/>
              <a:cs typeface="Arial MT"/>
            </a:endParaRPr>
          </a:p>
        </p:txBody>
      </p:sp>
      <p:pic>
        <p:nvPicPr>
          <p:cNvPr id="3" name="Picture 2"/>
          <p:cNvPicPr>
            <a:picLocks noChangeAspect="1"/>
          </p:cNvPicPr>
          <p:nvPr/>
        </p:nvPicPr>
        <p:blipFill>
          <a:blip r:embed="rId3"/>
          <a:stretch>
            <a:fillRect/>
          </a:stretch>
        </p:blipFill>
        <p:spPr>
          <a:xfrm>
            <a:off x="152400" y="1369089"/>
            <a:ext cx="11811000" cy="5168736"/>
          </a:xfrm>
          <a:prstGeom prst="rect">
            <a:avLst/>
          </a:prstGeom>
        </p:spPr>
      </p:pic>
    </p:spTree>
    <p:extLst>
      <p:ext uri="{BB962C8B-B14F-4D97-AF65-F5344CB8AC3E}">
        <p14:creationId xmlns:p14="http://schemas.microsoft.com/office/powerpoint/2010/main" val="3084004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2400" y="914400"/>
            <a:ext cx="11734800" cy="4601260"/>
          </a:xfrm>
          <a:prstGeom prst="rect">
            <a:avLst/>
          </a:prstGeom>
          <a:ln>
            <a:solidFill>
              <a:schemeClr val="accent1"/>
            </a:solidFill>
          </a:ln>
        </p:spPr>
        <p:txBody>
          <a:bodyPr wrap="square">
            <a:spAutoFit/>
          </a:bodyPr>
          <a:lstStyle/>
          <a:p>
            <a:pPr algn="l"/>
            <a:r>
              <a:rPr lang="en-US" b="1" i="0" u="none" strike="noStrike" baseline="0" dirty="0" smtClean="0">
                <a:latin typeface="Calibri" panose="020F0502020204030204" pitchFamily="34" charset="0"/>
              </a:rPr>
              <a:t>How </a:t>
            </a:r>
            <a:r>
              <a:rPr lang="en-US" b="1" dirty="0" smtClean="0">
                <a:latin typeface="Calibri" panose="020F0502020204030204" pitchFamily="34" charset="0"/>
              </a:rPr>
              <a:t>WPA</a:t>
            </a:r>
            <a:r>
              <a:rPr lang="en-US" b="1" i="0" u="none" strike="noStrike" baseline="0" dirty="0" smtClean="0">
                <a:latin typeface="Calibri" panose="020F0502020204030204" pitchFamily="34" charset="0"/>
              </a:rPr>
              <a:t> Works</a:t>
            </a:r>
          </a:p>
          <a:p>
            <a:pPr marL="285750" indent="-285750" algn="just">
              <a:spcAft>
                <a:spcPts val="600"/>
              </a:spcAft>
              <a:buFont typeface="Arial" panose="020B0604020202020204" pitchFamily="34" charset="0"/>
              <a:buChar char="•"/>
            </a:pPr>
            <a:r>
              <a:rPr lang="en-US" sz="2000" b="0" i="0" u="none" strike="noStrike" baseline="0" dirty="0" smtClean="0">
                <a:latin typeface="Calibri" panose="020F0502020204030204" pitchFamily="34" charset="0"/>
              </a:rPr>
              <a:t>CA TK, transmit address, and TKIP sequence counter (TSC) are used as input to the RC4 algorithm to generate a keystream.</a:t>
            </a:r>
          </a:p>
          <a:p>
            <a:pPr marL="548640" lvl="2" indent="-274320" algn="just">
              <a:spcAft>
                <a:spcPts val="600"/>
              </a:spcAft>
              <a:buFont typeface="Arial" panose="020B0604020202020204" pitchFamily="34" charset="0"/>
              <a:buChar char="•"/>
            </a:pPr>
            <a:r>
              <a:rPr lang="en-US" b="0" i="0" u="none" strike="noStrike" baseline="0" dirty="0" smtClean="0">
                <a:latin typeface="Calibri" panose="020F0502020204030204" pitchFamily="34" charset="0"/>
              </a:rPr>
              <a:t>The IV or TK sequence, transmit address or MAC destination address, and TK are combined with a hash function or mixing function to generate a 128-bit and 104-bit key.</a:t>
            </a:r>
          </a:p>
          <a:p>
            <a:pPr marL="548640" lvl="2" indent="-274320" algn="just">
              <a:spcAft>
                <a:spcPts val="600"/>
              </a:spcAft>
              <a:buFont typeface="Arial" panose="020B0604020202020204" pitchFamily="34" charset="0"/>
              <a:buChar char="•"/>
            </a:pPr>
            <a:r>
              <a:rPr lang="en-US" dirty="0" smtClean="0">
                <a:latin typeface="Calibri" panose="020F0502020204030204" pitchFamily="34" charset="0"/>
              </a:rPr>
              <a:t>This key is then combined with RC4 to produce the keystream, which should be of the same length as the original message.</a:t>
            </a:r>
          </a:p>
          <a:p>
            <a:pPr marL="285750" indent="-285750" algn="just">
              <a:spcAft>
                <a:spcPts val="600"/>
              </a:spcAft>
              <a:buFont typeface="Arial" panose="020B0604020202020204" pitchFamily="34" charset="0"/>
              <a:buChar char="•"/>
            </a:pPr>
            <a:r>
              <a:rPr lang="en-US" sz="2000" dirty="0" smtClean="0">
                <a:latin typeface="Calibri" panose="020F0502020204030204" pitchFamily="34" charset="0"/>
              </a:rPr>
              <a:t>The MAC service data unit (MSDU) and message integrity check (MIC) are combined using the Michael algorithm.</a:t>
            </a:r>
          </a:p>
          <a:p>
            <a:pPr marL="285750" indent="-285750" algn="just">
              <a:spcAft>
                <a:spcPts val="600"/>
              </a:spcAft>
              <a:buFont typeface="Arial" panose="020B0604020202020204" pitchFamily="34" charset="0"/>
              <a:buChar char="•"/>
            </a:pPr>
            <a:r>
              <a:rPr lang="en-US" sz="2000" dirty="0" smtClean="0">
                <a:latin typeface="Calibri" panose="020F0502020204030204" pitchFamily="34" charset="0"/>
              </a:rPr>
              <a:t>The combination of MSDU and MIC is fragmented to generate the MAC protocol data unit (MPDU).</a:t>
            </a:r>
          </a:p>
          <a:p>
            <a:pPr marL="285750" indent="-285750" algn="just">
              <a:spcAft>
                <a:spcPts val="600"/>
              </a:spcAft>
              <a:buFont typeface="Arial" panose="020B0604020202020204" pitchFamily="34" charset="0"/>
              <a:buChar char="•"/>
            </a:pPr>
            <a:r>
              <a:rPr lang="en-US" sz="2000" dirty="0" smtClean="0">
                <a:latin typeface="Calibri" panose="020F0502020204030204" pitchFamily="34" charset="0"/>
              </a:rPr>
              <a:t>A 32-bit ICV is calculated for the MPDU.</a:t>
            </a:r>
          </a:p>
          <a:p>
            <a:pPr marL="285750" indent="-285750" algn="just">
              <a:spcAft>
                <a:spcPts val="600"/>
              </a:spcAft>
              <a:buFont typeface="Arial" panose="020B0604020202020204" pitchFamily="34" charset="0"/>
              <a:buChar char="•"/>
            </a:pPr>
            <a:r>
              <a:rPr lang="en-US" sz="2000" dirty="0" smtClean="0">
                <a:latin typeface="Calibri" panose="020F0502020204030204" pitchFamily="34" charset="0"/>
              </a:rPr>
              <a:t>The combination of MPDU and ICV is bitwise </a:t>
            </a:r>
            <a:r>
              <a:rPr lang="en-US" sz="2000" dirty="0" err="1" smtClean="0">
                <a:latin typeface="Calibri" panose="020F0502020204030204" pitchFamily="34" charset="0"/>
              </a:rPr>
              <a:t>XORed</a:t>
            </a:r>
            <a:r>
              <a:rPr lang="en-US" sz="2000" dirty="0" smtClean="0">
                <a:latin typeface="Calibri" panose="020F0502020204030204" pitchFamily="34" charset="0"/>
              </a:rPr>
              <a:t> with the keystream to produce the encrypted data.</a:t>
            </a:r>
          </a:p>
          <a:p>
            <a:pPr marL="285750" indent="-285750" algn="just">
              <a:spcAft>
                <a:spcPts val="600"/>
              </a:spcAft>
              <a:buFont typeface="Arial" panose="020B0604020202020204" pitchFamily="34" charset="0"/>
              <a:buChar char="•"/>
            </a:pPr>
            <a:r>
              <a:rPr lang="en-US" sz="2000" dirty="0" smtClean="0">
                <a:latin typeface="Calibri" panose="020F0502020204030204" pitchFamily="34" charset="0"/>
              </a:rPr>
              <a:t>The IV is added to the encrypted data to generate the MAC frame.</a:t>
            </a:r>
            <a:endParaRPr lang="en-US" sz="2000" dirty="0">
              <a:latin typeface="Calibri" panose="020F0502020204030204" pitchFamily="34" charset="0"/>
            </a:endParaRPr>
          </a:p>
        </p:txBody>
      </p:sp>
    </p:spTree>
    <p:extLst>
      <p:ext uri="{BB962C8B-B14F-4D97-AF65-F5344CB8AC3E}">
        <p14:creationId xmlns:p14="http://schemas.microsoft.com/office/powerpoint/2010/main" val="1541088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WPA2 replaced WPA in 2006 and supports many security features that WPA does not.</a:t>
            </a:r>
            <a:endParaRPr sz="2300" b="1" dirty="0">
              <a:latin typeface="+mn-lt"/>
              <a:cs typeface="Arial MT"/>
            </a:endParaRPr>
          </a:p>
        </p:txBody>
      </p:sp>
      <p:pic>
        <p:nvPicPr>
          <p:cNvPr id="4" name="Picture 3"/>
          <p:cNvPicPr>
            <a:picLocks noChangeAspect="1"/>
          </p:cNvPicPr>
          <p:nvPr/>
        </p:nvPicPr>
        <p:blipFill>
          <a:blip r:embed="rId3"/>
          <a:stretch>
            <a:fillRect/>
          </a:stretch>
        </p:blipFill>
        <p:spPr>
          <a:xfrm>
            <a:off x="152400" y="1309406"/>
            <a:ext cx="11811000" cy="5228223"/>
          </a:xfrm>
          <a:prstGeom prst="rect">
            <a:avLst/>
          </a:prstGeom>
        </p:spPr>
      </p:pic>
    </p:spTree>
    <p:extLst>
      <p:ext uri="{BB962C8B-B14F-4D97-AF65-F5344CB8AC3E}">
        <p14:creationId xmlns:p14="http://schemas.microsoft.com/office/powerpoint/2010/main" val="2750725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720710"/>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Wi-Fi Protected Access 3 (WPA3) was announced by the Wi-Fi Alliance on January 2018.</a:t>
            </a:r>
          </a:p>
          <a:p>
            <a:pPr marL="365760" marR="40005" indent="-365760" algn="just">
              <a:buClr>
                <a:srgbClr val="004978"/>
              </a:buClr>
              <a:buChar char="•"/>
              <a:tabLst>
                <a:tab pos="185420" algn="l"/>
              </a:tabLst>
            </a:pPr>
            <a:r>
              <a:rPr lang="en-US" sz="2300" dirty="0" smtClean="0">
                <a:latin typeface="+mn-lt"/>
                <a:cs typeface="Arial MT"/>
              </a:rPr>
              <a:t>WPA3 also disallows outdated legacy protocols</a:t>
            </a:r>
            <a:endParaRPr sz="2300" dirty="0">
              <a:latin typeface="+mn-lt"/>
              <a:cs typeface="Arial MT"/>
            </a:endParaRPr>
          </a:p>
        </p:txBody>
      </p:sp>
      <p:pic>
        <p:nvPicPr>
          <p:cNvPr id="3" name="Picture 2"/>
          <p:cNvPicPr>
            <a:picLocks noChangeAspect="1"/>
          </p:cNvPicPr>
          <p:nvPr/>
        </p:nvPicPr>
        <p:blipFill>
          <a:blip r:embed="rId3"/>
          <a:stretch>
            <a:fillRect/>
          </a:stretch>
        </p:blipFill>
        <p:spPr>
          <a:xfrm>
            <a:off x="152400" y="1663350"/>
            <a:ext cx="11811000" cy="4814640"/>
          </a:xfrm>
          <a:prstGeom prst="rect">
            <a:avLst/>
          </a:prstGeom>
        </p:spPr>
      </p:pic>
    </p:spTree>
    <p:extLst>
      <p:ext uri="{BB962C8B-B14F-4D97-AF65-F5344CB8AC3E}">
        <p14:creationId xmlns:p14="http://schemas.microsoft.com/office/powerpoint/2010/main" val="3444685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6200" y="853771"/>
            <a:ext cx="11963400" cy="5652080"/>
          </a:xfrm>
          <a:prstGeom prst="rect">
            <a:avLst/>
          </a:prstGeom>
        </p:spPr>
      </p:pic>
    </p:spTree>
    <p:extLst>
      <p:ext uri="{BB962C8B-B14F-4D97-AF65-F5344CB8AC3E}">
        <p14:creationId xmlns:p14="http://schemas.microsoft.com/office/powerpoint/2010/main" val="137109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The wireless network can be at risk to various types of attacks</a:t>
            </a:r>
            <a:r>
              <a:rPr lang="en-US" sz="2300" kern="1200" dirty="0" smtClean="0">
                <a:solidFill>
                  <a:prstClr val="black"/>
                </a:solidFill>
                <a:latin typeface="+mn-lt"/>
                <a:ea typeface="+mn-ea"/>
                <a:cs typeface="Times New Roman"/>
              </a:rPr>
              <a:t>. </a:t>
            </a:r>
            <a:endParaRPr sz="2300" b="1" dirty="0">
              <a:latin typeface="+mn-lt"/>
              <a:cs typeface="Arial MT"/>
            </a:endParaRPr>
          </a:p>
        </p:txBody>
      </p:sp>
      <p:pic>
        <p:nvPicPr>
          <p:cNvPr id="3" name="Picture 2"/>
          <p:cNvPicPr>
            <a:picLocks noChangeAspect="1"/>
          </p:cNvPicPr>
          <p:nvPr/>
        </p:nvPicPr>
        <p:blipFill>
          <a:blip r:embed="rId3"/>
          <a:stretch>
            <a:fillRect/>
          </a:stretch>
        </p:blipFill>
        <p:spPr>
          <a:xfrm>
            <a:off x="111351" y="1309406"/>
            <a:ext cx="11928249" cy="5172347"/>
          </a:xfrm>
          <a:prstGeom prst="rect">
            <a:avLst/>
          </a:prstGeom>
        </p:spPr>
      </p:pic>
    </p:spTree>
    <p:extLst>
      <p:ext uri="{BB962C8B-B14F-4D97-AF65-F5344CB8AC3E}">
        <p14:creationId xmlns:p14="http://schemas.microsoft.com/office/powerpoint/2010/main" val="578152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20601"/>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000" kern="1200" dirty="0" err="1" smtClean="0">
                <a:solidFill>
                  <a:prstClr val="black"/>
                </a:solidFill>
                <a:latin typeface="+mn-lt"/>
                <a:ea typeface="+mn-ea"/>
                <a:cs typeface="Times New Roman"/>
              </a:rPr>
              <a:t>Mis</a:t>
            </a:r>
            <a:r>
              <a:rPr lang="en-US" sz="2000" kern="1200" dirty="0" smtClean="0">
                <a:solidFill>
                  <a:prstClr val="black"/>
                </a:solidFill>
                <a:latin typeface="+mn-lt"/>
                <a:ea typeface="+mn-ea"/>
                <a:cs typeface="Times New Roman"/>
              </a:rPr>
              <a:t>-association is a security flaw that can occur when a network client connects with a neighboring AP.</a:t>
            </a:r>
            <a:endParaRPr sz="2000" b="1" dirty="0">
              <a:latin typeface="+mn-lt"/>
              <a:cs typeface="Arial MT"/>
            </a:endParaRPr>
          </a:p>
        </p:txBody>
      </p:sp>
      <p:pic>
        <p:nvPicPr>
          <p:cNvPr id="4" name="Picture 3"/>
          <p:cNvPicPr>
            <a:picLocks noChangeAspect="1"/>
          </p:cNvPicPr>
          <p:nvPr/>
        </p:nvPicPr>
        <p:blipFill>
          <a:blip r:embed="rId3"/>
          <a:stretch>
            <a:fillRect/>
          </a:stretch>
        </p:blipFill>
        <p:spPr>
          <a:xfrm>
            <a:off x="21297" y="1231462"/>
            <a:ext cx="8073559" cy="5387541"/>
          </a:xfrm>
          <a:prstGeom prst="rect">
            <a:avLst/>
          </a:prstGeom>
        </p:spPr>
      </p:pic>
      <p:sp>
        <p:nvSpPr>
          <p:cNvPr id="3" name="Rectangle 2"/>
          <p:cNvSpPr/>
          <p:nvPr/>
        </p:nvSpPr>
        <p:spPr>
          <a:xfrm>
            <a:off x="8094856" y="1447800"/>
            <a:ext cx="4027871" cy="4601260"/>
          </a:xfrm>
          <a:prstGeom prst="rect">
            <a:avLst/>
          </a:prstGeom>
        </p:spPr>
        <p:txBody>
          <a:bodyPr wrap="square">
            <a:spAutoFit/>
          </a:bodyPr>
          <a:lstStyle/>
          <a:p>
            <a:pPr algn="just">
              <a:spcBef>
                <a:spcPts val="600"/>
              </a:spcBef>
            </a:pPr>
            <a:r>
              <a:rPr lang="en-US" sz="1800" b="0" i="0" u="none" strike="noStrike" baseline="0" dirty="0" smtClean="0">
                <a:latin typeface="Calibri" panose="020F0502020204030204" pitchFamily="34" charset="0"/>
              </a:rPr>
              <a:t>To perform a client </a:t>
            </a:r>
            <a:r>
              <a:rPr lang="en-US" sz="1800" b="0" i="0" u="none" strike="noStrike" baseline="0" dirty="0" err="1" smtClean="0">
                <a:latin typeface="Calibri" panose="020F0502020204030204" pitchFamily="34" charset="0"/>
              </a:rPr>
              <a:t>mis</a:t>
            </a:r>
            <a:r>
              <a:rPr lang="en-US" sz="1800" b="0" i="0" u="none" strike="noStrike" baseline="0" dirty="0" smtClean="0">
                <a:latin typeface="Calibri" panose="020F0502020204030204" pitchFamily="34" charset="0"/>
              </a:rPr>
              <a:t>-association attack, an attacker sets up a rogue AP outside the corporation’s perimeter. The attacker first learns the SSID of the target wireless network. Using a spoofed SSID, the attacker may send beacons advertising the rogue </a:t>
            </a:r>
          </a:p>
          <a:p>
            <a:pPr algn="just">
              <a:spcBef>
                <a:spcPts val="600"/>
              </a:spcBef>
            </a:pPr>
            <a:r>
              <a:rPr lang="en-US" sz="1800" b="0" i="0" u="none" strike="noStrike" baseline="0" dirty="0" smtClean="0">
                <a:latin typeface="Calibri" panose="020F0502020204030204" pitchFamily="34" charset="0"/>
              </a:rPr>
              <a:t>AP in order to lure clients to connect. The attacker can use the rogue AP as a channel to bypass enterprise security policies. Once a client connects to the rogue AP, an attacker can retrieve sensitive information such as usernames and passwords by launching MITM, EAP dictionary, or </a:t>
            </a:r>
            <a:r>
              <a:rPr lang="en-US" sz="1800" b="0" i="0" u="none" strike="noStrike" baseline="0" dirty="0" err="1" smtClean="0">
                <a:latin typeface="Calibri" panose="020F0502020204030204" pitchFamily="34" charset="0"/>
              </a:rPr>
              <a:t>Metasploit</a:t>
            </a:r>
            <a:r>
              <a:rPr lang="en-US" sz="1800" b="0" i="0" u="none" strike="noStrike" baseline="0" dirty="0" smtClean="0">
                <a:latin typeface="Calibri" panose="020F0502020204030204" pitchFamily="34" charset="0"/>
              </a:rPr>
              <a:t> attacks to exploit client </a:t>
            </a:r>
            <a:r>
              <a:rPr lang="en-US" sz="1800" b="0" i="0" u="none" strike="noStrike" baseline="0" dirty="0" err="1" smtClean="0">
                <a:latin typeface="Calibri" panose="020F0502020204030204" pitchFamily="34" charset="0"/>
              </a:rPr>
              <a:t>mis</a:t>
            </a:r>
            <a:r>
              <a:rPr lang="en-US" sz="1800" b="0" i="0" u="none" strike="noStrike" baseline="0" dirty="0" smtClean="0">
                <a:latin typeface="Calibri" panose="020F0502020204030204" pitchFamily="34" charset="0"/>
              </a:rPr>
              <a:t>-association.</a:t>
            </a:r>
            <a:endParaRPr lang="en-US" dirty="0"/>
          </a:p>
        </p:txBody>
      </p:sp>
    </p:spTree>
    <p:extLst>
      <p:ext uri="{BB962C8B-B14F-4D97-AF65-F5344CB8AC3E}">
        <p14:creationId xmlns:p14="http://schemas.microsoft.com/office/powerpoint/2010/main" val="244381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936154"/>
          </a:xfrm>
          <a:prstGeom prst="rect">
            <a:avLst/>
          </a:prstGeom>
        </p:spPr>
        <p:txBody>
          <a:bodyPr vert="horz" wrap="square" lIns="0" tIns="12700" rIns="0" bIns="0" rtlCol="0">
            <a:spAutoFit/>
          </a:bodyPr>
          <a:lstStyle/>
          <a:p>
            <a:pPr marR="40005" algn="just">
              <a:buClr>
                <a:srgbClr val="004978"/>
              </a:buClr>
              <a:tabLst>
                <a:tab pos="185420" algn="l"/>
              </a:tabLst>
            </a:pPr>
            <a:r>
              <a:rPr lang="en-US" sz="2000" kern="1200" dirty="0" smtClean="0">
                <a:solidFill>
                  <a:prstClr val="black"/>
                </a:solidFill>
                <a:latin typeface="+mn-lt"/>
                <a:ea typeface="+mn-ea"/>
                <a:cs typeface="Times New Roman"/>
              </a:rPr>
              <a:t>A misconfigured AP can expose an otherwise well-secured network to attacks. Attackers can easily connect to a secured network through misconfigured APs, which continue to function normally after an attacker connects because no alerts will be triggered even if the attacker uses the connection to compromise security.</a:t>
            </a:r>
            <a:endParaRPr sz="2000" b="1" dirty="0">
              <a:latin typeface="+mn-lt"/>
              <a:cs typeface="Arial MT"/>
            </a:endParaRPr>
          </a:p>
        </p:txBody>
      </p:sp>
      <p:pic>
        <p:nvPicPr>
          <p:cNvPr id="3" name="Picture 2"/>
          <p:cNvPicPr>
            <a:picLocks noChangeAspect="1"/>
          </p:cNvPicPr>
          <p:nvPr/>
        </p:nvPicPr>
        <p:blipFill>
          <a:blip r:embed="rId3"/>
          <a:stretch>
            <a:fillRect/>
          </a:stretch>
        </p:blipFill>
        <p:spPr>
          <a:xfrm>
            <a:off x="152400" y="1847014"/>
            <a:ext cx="11811000" cy="4581333"/>
          </a:xfrm>
          <a:prstGeom prst="rect">
            <a:avLst/>
          </a:prstGeom>
        </p:spPr>
      </p:pic>
    </p:spTree>
    <p:extLst>
      <p:ext uri="{BB962C8B-B14F-4D97-AF65-F5344CB8AC3E}">
        <p14:creationId xmlns:p14="http://schemas.microsoft.com/office/powerpoint/2010/main" val="3249789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Content Placeholder 2"/>
          <p:cNvSpPr txBox="1">
            <a:spLocks/>
          </p:cNvSpPr>
          <p:nvPr/>
        </p:nvSpPr>
        <p:spPr bwMode="auto">
          <a:xfrm>
            <a:off x="304800" y="924348"/>
            <a:ext cx="115824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6985" algn="l" rtl="0">
              <a:spcBef>
                <a:spcPts val="575"/>
              </a:spcBef>
            </a:pPr>
            <a:r>
              <a:rPr lang="en-US" sz="2400" dirty="0" smtClean="0">
                <a:solidFill>
                  <a:prstClr val="black"/>
                </a:solidFill>
                <a:latin typeface="Century Gothic"/>
                <a:ea typeface="+mn-ea"/>
                <a:cs typeface="Times New Roman"/>
              </a:rPr>
              <a:t>Wireless Attacks and Countermeasures</a:t>
            </a:r>
            <a:endParaRPr lang="en-US" sz="2400" dirty="0">
              <a:solidFill>
                <a:prstClr val="black"/>
              </a:solidFill>
              <a:latin typeface="Century Gothic"/>
              <a:ea typeface="+mn-ea"/>
              <a:cs typeface="Times New Roman"/>
            </a:endParaRPr>
          </a:p>
        </p:txBody>
      </p:sp>
      <p:sp>
        <p:nvSpPr>
          <p:cNvPr id="7" name="Rectangle 12"/>
          <p:cNvSpPr>
            <a:spLocks noGrp="1" noChangeArrowheads="1"/>
          </p:cNvSpPr>
          <p:nvPr>
            <p:ph type="title"/>
          </p:nvPr>
        </p:nvSpPr>
        <p:spPr>
          <a:xfrm>
            <a:off x="4914900" y="310634"/>
            <a:ext cx="1676400" cy="369332"/>
          </a:xfrm>
          <a:noFill/>
        </p:spPr>
        <p:txBody>
          <a:bodyPr/>
          <a:lstStyle/>
          <a:p>
            <a:r>
              <a:rPr lang="en-US" sz="2400" smtClean="0"/>
              <a:t>Contents</a:t>
            </a:r>
            <a:endParaRPr lang="en-US" sz="2400"/>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1"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3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720710"/>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It has two forms: accidental association and malicious association. </a:t>
            </a:r>
          </a:p>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An attacker performs malicious association with the help of soft APs instead of corporate APs. </a:t>
            </a:r>
            <a:endParaRPr sz="2300" b="1" dirty="0">
              <a:latin typeface="+mn-lt"/>
              <a:cs typeface="Arial MT"/>
            </a:endParaRPr>
          </a:p>
        </p:txBody>
      </p:sp>
      <p:pic>
        <p:nvPicPr>
          <p:cNvPr id="4" name="Picture 3"/>
          <p:cNvPicPr>
            <a:picLocks noChangeAspect="1"/>
          </p:cNvPicPr>
          <p:nvPr/>
        </p:nvPicPr>
        <p:blipFill>
          <a:blip r:embed="rId3"/>
          <a:stretch>
            <a:fillRect/>
          </a:stretch>
        </p:blipFill>
        <p:spPr>
          <a:xfrm>
            <a:off x="166254" y="1663349"/>
            <a:ext cx="11797145" cy="4899591"/>
          </a:xfrm>
          <a:prstGeom prst="rect">
            <a:avLst/>
          </a:prstGeom>
        </p:spPr>
      </p:pic>
    </p:spTree>
    <p:extLst>
      <p:ext uri="{BB962C8B-B14F-4D97-AF65-F5344CB8AC3E}">
        <p14:creationId xmlns:p14="http://schemas.microsoft.com/office/powerpoint/2010/main" val="138193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102848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Security threats arise when an attacker forces a network to enable the ad-hoc mode.</a:t>
            </a:r>
          </a:p>
          <a:p>
            <a:pPr marL="365760" marR="40005" indent="-365760" algn="just">
              <a:buClr>
                <a:srgbClr val="004978"/>
              </a:buClr>
              <a:buChar char="•"/>
              <a:tabLst>
                <a:tab pos="185420" algn="l"/>
              </a:tabLst>
            </a:pPr>
            <a:r>
              <a:rPr lang="en-US" sz="2200" dirty="0" smtClean="0">
                <a:latin typeface="+mn-lt"/>
                <a:cs typeface="Arial MT"/>
              </a:rPr>
              <a:t>The ad-hoc mode is insecure and does not provide strong authentication or encryption. </a:t>
            </a:r>
          </a:p>
          <a:p>
            <a:pPr marL="365760" marR="40005" indent="-365760" algn="just">
              <a:buClr>
                <a:srgbClr val="004978"/>
              </a:buClr>
              <a:buChar char="•"/>
              <a:tabLst>
                <a:tab pos="185420" algn="l"/>
              </a:tabLst>
            </a:pPr>
            <a:r>
              <a:rPr lang="en-US" sz="2200" dirty="0" smtClean="0">
                <a:latin typeface="+mn-lt"/>
                <a:cs typeface="Arial MT"/>
              </a:rPr>
              <a:t>Thus, an attacker can easily connect to and compromise a client operating in the ad-hoc mode.</a:t>
            </a:r>
            <a:endParaRPr sz="2200" dirty="0">
              <a:latin typeface="+mn-lt"/>
              <a:cs typeface="Arial MT"/>
            </a:endParaRPr>
          </a:p>
        </p:txBody>
      </p:sp>
      <p:pic>
        <p:nvPicPr>
          <p:cNvPr id="3" name="Picture 2"/>
          <p:cNvPicPr>
            <a:picLocks noChangeAspect="1"/>
          </p:cNvPicPr>
          <p:nvPr/>
        </p:nvPicPr>
        <p:blipFill>
          <a:blip r:embed="rId3"/>
          <a:stretch>
            <a:fillRect/>
          </a:stretch>
        </p:blipFill>
        <p:spPr>
          <a:xfrm>
            <a:off x="228600" y="2057399"/>
            <a:ext cx="11582400" cy="4448451"/>
          </a:xfrm>
          <a:prstGeom prst="rect">
            <a:avLst/>
          </a:prstGeom>
        </p:spPr>
      </p:pic>
    </p:spTree>
    <p:extLst>
      <p:ext uri="{BB962C8B-B14F-4D97-AF65-F5344CB8AC3E}">
        <p14:creationId xmlns:p14="http://schemas.microsoft.com/office/powerpoint/2010/main" val="3468377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228600" y="885549"/>
            <a:ext cx="11658600" cy="1859483"/>
          </a:xfrm>
          <a:prstGeom prst="rect">
            <a:avLst/>
          </a:prstGeom>
        </p:spPr>
        <p:txBody>
          <a:bodyPr vert="horz" wrap="square" lIns="0" tIns="12700" rIns="0" bIns="0" rtlCol="0">
            <a:spAutoFit/>
          </a:bodyPr>
          <a:lstStyle/>
          <a:p>
            <a:pPr marR="40005" algn="just">
              <a:buClr>
                <a:srgbClr val="004978"/>
              </a:buClr>
              <a:tabLst>
                <a:tab pos="185420" algn="l"/>
              </a:tabLst>
            </a:pPr>
            <a:r>
              <a:rPr lang="en-US" sz="2000" kern="1200" dirty="0" smtClean="0">
                <a:solidFill>
                  <a:prstClr val="black"/>
                </a:solidFill>
                <a:latin typeface="+mn-lt"/>
                <a:ea typeface="+mn-ea"/>
                <a:cs typeface="Times New Roman"/>
              </a:rPr>
              <a:t>If multiple WLANs co-exist in the same area, a user can connect to any available network. Such areas are vulnerable to attacks. An attacker takes advantage of this behavior of wireless clients by setting up an unauthorized wireless network using a rogue AP. This AP has high-power (high-gain) antennas and uses the same SSID as the target network. Users who regularly connect to multiple WLANs may connect to the rogue AP. Such APs mounted by attackers are called “honeypot” Aps. Sensitive user information such as identity, username, and password may be revealed to the attacker.</a:t>
            </a:r>
            <a:endParaRPr sz="2000" kern="1200" dirty="0">
              <a:solidFill>
                <a:prstClr val="black"/>
              </a:solidFill>
              <a:latin typeface="+mn-lt"/>
              <a:ea typeface="+mn-ea"/>
              <a:cs typeface="Times New Roman"/>
            </a:endParaRPr>
          </a:p>
        </p:txBody>
      </p:sp>
      <p:pic>
        <p:nvPicPr>
          <p:cNvPr id="4" name="Picture 3"/>
          <p:cNvPicPr>
            <a:picLocks noChangeAspect="1"/>
          </p:cNvPicPr>
          <p:nvPr/>
        </p:nvPicPr>
        <p:blipFill>
          <a:blip r:embed="rId3"/>
          <a:stretch>
            <a:fillRect/>
          </a:stretch>
        </p:blipFill>
        <p:spPr>
          <a:xfrm>
            <a:off x="152400" y="2745032"/>
            <a:ext cx="11811000" cy="3838690"/>
          </a:xfrm>
          <a:prstGeom prst="rect">
            <a:avLst/>
          </a:prstGeom>
        </p:spPr>
      </p:pic>
    </p:spTree>
    <p:extLst>
      <p:ext uri="{BB962C8B-B14F-4D97-AF65-F5344CB8AC3E}">
        <p14:creationId xmlns:p14="http://schemas.microsoft.com/office/powerpoint/2010/main" val="2532224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1243930"/>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000" kern="1200" dirty="0" smtClean="0">
                <a:solidFill>
                  <a:prstClr val="black"/>
                </a:solidFill>
                <a:latin typeface="+mn-lt"/>
                <a:ea typeface="+mn-ea"/>
                <a:cs typeface="Times New Roman"/>
              </a:rPr>
              <a:t>An attacker can spoof the MAC address of the AP by programming a rogue AP to advertise the same identity information as that of the legitimate AP. </a:t>
            </a:r>
          </a:p>
          <a:p>
            <a:pPr marL="365760" marR="40005" indent="-365760" algn="just">
              <a:buClr>
                <a:srgbClr val="004978"/>
              </a:buClr>
              <a:buChar char="•"/>
              <a:tabLst>
                <a:tab pos="185420" algn="l"/>
              </a:tabLst>
            </a:pPr>
            <a:r>
              <a:rPr lang="en-US" sz="2000" kern="1200" dirty="0" smtClean="0">
                <a:solidFill>
                  <a:prstClr val="black"/>
                </a:solidFill>
                <a:latin typeface="+mn-lt"/>
                <a:ea typeface="+mn-ea"/>
                <a:cs typeface="Times New Roman"/>
              </a:rPr>
              <a:t>An attacker connected to the AP as an authorized client can have full access to the network. This type of attack succeeds when the target wireless network uses MAC filtering to authenticate clients (users).</a:t>
            </a:r>
            <a:endParaRPr sz="2000" b="1" dirty="0">
              <a:latin typeface="+mn-lt"/>
              <a:cs typeface="Arial MT"/>
            </a:endParaRPr>
          </a:p>
        </p:txBody>
      </p:sp>
      <p:pic>
        <p:nvPicPr>
          <p:cNvPr id="3" name="Picture 2"/>
          <p:cNvPicPr>
            <a:picLocks noChangeAspect="1"/>
          </p:cNvPicPr>
          <p:nvPr/>
        </p:nvPicPr>
        <p:blipFill>
          <a:blip r:embed="rId3"/>
          <a:stretch>
            <a:fillRect/>
          </a:stretch>
        </p:blipFill>
        <p:spPr>
          <a:xfrm>
            <a:off x="152400" y="2154791"/>
            <a:ext cx="11811000" cy="4408149"/>
          </a:xfrm>
          <a:prstGeom prst="rect">
            <a:avLst/>
          </a:prstGeom>
        </p:spPr>
      </p:pic>
    </p:spTree>
    <p:extLst>
      <p:ext uri="{BB962C8B-B14F-4D97-AF65-F5344CB8AC3E}">
        <p14:creationId xmlns:p14="http://schemas.microsoft.com/office/powerpoint/2010/main" val="36717527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689932"/>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This attack </a:t>
            </a:r>
            <a:r>
              <a:rPr lang="en-US" sz="2200" kern="1200" dirty="0" smtClean="0">
                <a:solidFill>
                  <a:prstClr val="black"/>
                </a:solidFill>
                <a:latin typeface="+mn-lt"/>
                <a:ea typeface="+mn-ea"/>
                <a:cs typeface="Times New Roman"/>
              </a:rPr>
              <a:t>exploits </a:t>
            </a:r>
            <a:r>
              <a:rPr lang="en-US" sz="2200" kern="1200" dirty="0" smtClean="0">
                <a:solidFill>
                  <a:prstClr val="black"/>
                </a:solidFill>
                <a:latin typeface="+mn-lt"/>
                <a:ea typeface="+mn-ea"/>
                <a:cs typeface="Times New Roman"/>
              </a:rPr>
              <a:t>the flaws in the implementation of the four-way handshake process in the WPA2 authentication protocol, which is used to establish a connection between a device and an AP.</a:t>
            </a:r>
            <a:endParaRPr sz="2200" b="1" dirty="0">
              <a:latin typeface="+mn-lt"/>
              <a:cs typeface="Arial MT"/>
            </a:endParaRPr>
          </a:p>
        </p:txBody>
      </p:sp>
      <p:pic>
        <p:nvPicPr>
          <p:cNvPr id="4" name="Picture 3"/>
          <p:cNvPicPr>
            <a:picLocks noChangeAspect="1"/>
          </p:cNvPicPr>
          <p:nvPr/>
        </p:nvPicPr>
        <p:blipFill>
          <a:blip r:embed="rId3"/>
          <a:stretch>
            <a:fillRect/>
          </a:stretch>
        </p:blipFill>
        <p:spPr>
          <a:xfrm>
            <a:off x="228600" y="1550199"/>
            <a:ext cx="11658600" cy="5079201"/>
          </a:xfrm>
          <a:prstGeom prst="rect">
            <a:avLst/>
          </a:prstGeom>
        </p:spPr>
      </p:pic>
    </p:spTree>
    <p:extLst>
      <p:ext uri="{BB962C8B-B14F-4D97-AF65-F5344CB8AC3E}">
        <p14:creationId xmlns:p14="http://schemas.microsoft.com/office/powerpoint/2010/main" val="595005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346364" y="929983"/>
            <a:ext cx="11617036" cy="1551707"/>
          </a:xfrm>
          <a:prstGeom prst="rect">
            <a:avLst/>
          </a:prstGeom>
        </p:spPr>
        <p:txBody>
          <a:bodyPr vert="horz" wrap="square" lIns="0" tIns="12700" rIns="0" bIns="0" rtlCol="0">
            <a:spAutoFit/>
          </a:bodyPr>
          <a:lstStyle/>
          <a:p>
            <a:pPr marR="40005" algn="just">
              <a:buClr>
                <a:srgbClr val="004978"/>
              </a:buClr>
              <a:tabLst>
                <a:tab pos="185420" algn="l"/>
              </a:tabLst>
            </a:pPr>
            <a:r>
              <a:rPr lang="en-US" sz="2000" kern="1200" dirty="0" smtClean="0">
                <a:solidFill>
                  <a:prstClr val="black"/>
                </a:solidFill>
                <a:latin typeface="+mn-lt"/>
                <a:ea typeface="+mn-ea"/>
                <a:cs typeface="Times New Roman"/>
              </a:rPr>
              <a:t>In this type of exploitation, overwhelming volumes of malicious traffic result in a </a:t>
            </a: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 to authorized users, obstructing legitimate traffic. All wireless networks are prone to jamming, and spectrum jamming attacks usually block all communications completely. An attacker uses specialized hardware to perform this kind of attack. The signals generated by jamming devices appear to be noise to the devices on the wireless network, which causes them to hold their transmissions until the signal has subsided, resulting in a </a:t>
            </a:r>
            <a:r>
              <a:rPr lang="en-US" sz="2000" kern="1200" dirty="0" err="1" smtClean="0">
                <a:solidFill>
                  <a:prstClr val="black"/>
                </a:solidFill>
                <a:latin typeface="+mn-lt"/>
                <a:ea typeface="+mn-ea"/>
                <a:cs typeface="Times New Roman"/>
              </a:rPr>
              <a:t>DoS</a:t>
            </a:r>
            <a:r>
              <a:rPr lang="en-US" sz="2000" kern="1200" dirty="0" smtClean="0">
                <a:solidFill>
                  <a:prstClr val="black"/>
                </a:solidFill>
                <a:latin typeface="+mn-lt"/>
                <a:ea typeface="+mn-ea"/>
                <a:cs typeface="Times New Roman"/>
              </a:rPr>
              <a:t>. </a:t>
            </a:r>
            <a:endParaRPr sz="2000" b="1" dirty="0">
              <a:latin typeface="+mn-lt"/>
              <a:cs typeface="Arial MT"/>
            </a:endParaRPr>
          </a:p>
        </p:txBody>
      </p:sp>
      <p:pic>
        <p:nvPicPr>
          <p:cNvPr id="3" name="Picture 2"/>
          <p:cNvPicPr>
            <a:picLocks noChangeAspect="1"/>
          </p:cNvPicPr>
          <p:nvPr/>
        </p:nvPicPr>
        <p:blipFill>
          <a:blip r:embed="rId3"/>
          <a:stretch>
            <a:fillRect/>
          </a:stretch>
        </p:blipFill>
        <p:spPr>
          <a:xfrm>
            <a:off x="304800" y="2494346"/>
            <a:ext cx="11658600" cy="4011504"/>
          </a:xfrm>
          <a:prstGeom prst="rect">
            <a:avLst/>
          </a:prstGeom>
        </p:spPr>
      </p:pic>
    </p:spTree>
    <p:extLst>
      <p:ext uri="{BB962C8B-B14F-4D97-AF65-F5344CB8AC3E}">
        <p14:creationId xmlns:p14="http://schemas.microsoft.com/office/powerpoint/2010/main" val="3411564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102848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An attacker can jam a wireless network using a Wi-Fi jammer. This device uses the same frequency band as a trusted network. </a:t>
            </a:r>
          </a:p>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It causes interference to legitimate signals and temporarily disrupts the network service.</a:t>
            </a:r>
            <a:endParaRPr sz="2200" b="1" dirty="0">
              <a:latin typeface="+mn-lt"/>
              <a:cs typeface="Arial MT"/>
            </a:endParaRPr>
          </a:p>
        </p:txBody>
      </p:sp>
      <p:pic>
        <p:nvPicPr>
          <p:cNvPr id="4" name="Picture 3"/>
          <p:cNvPicPr>
            <a:picLocks noChangeAspect="1"/>
          </p:cNvPicPr>
          <p:nvPr/>
        </p:nvPicPr>
        <p:blipFill>
          <a:blip r:embed="rId3"/>
          <a:stretch>
            <a:fillRect/>
          </a:stretch>
        </p:blipFill>
        <p:spPr>
          <a:xfrm>
            <a:off x="173182" y="1939349"/>
            <a:ext cx="11790218" cy="4566502"/>
          </a:xfrm>
          <a:prstGeom prst="rect">
            <a:avLst/>
          </a:prstGeom>
        </p:spPr>
      </p:pic>
    </p:spTree>
    <p:extLst>
      <p:ext uri="{BB962C8B-B14F-4D97-AF65-F5344CB8AC3E}">
        <p14:creationId xmlns:p14="http://schemas.microsoft.com/office/powerpoint/2010/main" val="2811265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Some of the important wireless attack tools:</a:t>
            </a:r>
            <a:endParaRPr sz="2300" b="1" dirty="0">
              <a:latin typeface="+mn-lt"/>
              <a:cs typeface="Arial MT"/>
            </a:endParaRPr>
          </a:p>
        </p:txBody>
      </p:sp>
      <p:pic>
        <p:nvPicPr>
          <p:cNvPr id="3" name="Picture 2"/>
          <p:cNvPicPr>
            <a:picLocks noChangeAspect="1"/>
          </p:cNvPicPr>
          <p:nvPr/>
        </p:nvPicPr>
        <p:blipFill>
          <a:blip r:embed="rId3"/>
          <a:stretch>
            <a:fillRect/>
          </a:stretch>
        </p:blipFill>
        <p:spPr>
          <a:xfrm>
            <a:off x="180108" y="1324977"/>
            <a:ext cx="11783291" cy="5228223"/>
          </a:xfrm>
          <a:prstGeom prst="rect">
            <a:avLst/>
          </a:prstGeom>
        </p:spPr>
      </p:pic>
    </p:spTree>
    <p:extLst>
      <p:ext uri="{BB962C8B-B14F-4D97-AF65-F5344CB8AC3E}">
        <p14:creationId xmlns:p14="http://schemas.microsoft.com/office/powerpoint/2010/main" val="420610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Network-Specific Attack Techniques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6200" y="885549"/>
            <a:ext cx="11963400" cy="5743851"/>
          </a:xfrm>
          <a:prstGeom prst="rect">
            <a:avLst/>
          </a:prstGeom>
        </p:spPr>
      </p:pic>
    </p:spTree>
    <p:extLst>
      <p:ext uri="{BB962C8B-B14F-4D97-AF65-F5344CB8AC3E}">
        <p14:creationId xmlns:p14="http://schemas.microsoft.com/office/powerpoint/2010/main" val="2866602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689932"/>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A Bluetooth stack refers to an implementation of the Bluetooth protocol stack.</a:t>
            </a:r>
          </a:p>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 It allows an inheritance application to work over Bluetooth.</a:t>
            </a:r>
            <a:endParaRPr sz="2200" b="1" dirty="0">
              <a:latin typeface="+mn-lt"/>
              <a:cs typeface="Arial MT"/>
            </a:endParaRPr>
          </a:p>
        </p:txBody>
      </p:sp>
      <p:pic>
        <p:nvPicPr>
          <p:cNvPr id="3" name="Picture 2"/>
          <p:cNvPicPr>
            <a:picLocks noChangeAspect="1"/>
          </p:cNvPicPr>
          <p:nvPr/>
        </p:nvPicPr>
        <p:blipFill>
          <a:blip r:embed="rId3"/>
          <a:stretch>
            <a:fillRect/>
          </a:stretch>
        </p:blipFill>
        <p:spPr>
          <a:xfrm>
            <a:off x="381000" y="1588188"/>
            <a:ext cx="11430000" cy="4917663"/>
          </a:xfrm>
          <a:prstGeom prst="rect">
            <a:avLst/>
          </a:prstGeom>
        </p:spPr>
      </p:pic>
    </p:spTree>
    <p:extLst>
      <p:ext uri="{BB962C8B-B14F-4D97-AF65-F5344CB8AC3E}">
        <p14:creationId xmlns:p14="http://schemas.microsoft.com/office/powerpoint/2010/main" val="2165294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676400" y="12192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1200" dirty="0">
                <a:solidFill>
                  <a:srgbClr val="0041C4"/>
                </a:solidFill>
                <a:latin typeface="Times New Roman" pitchFamily="18" charset="0"/>
                <a:ea typeface="+mn-ea"/>
                <a:cs typeface="Times New Roman" pitchFamily="18" charset="0"/>
              </a:rPr>
              <a:t>Wireless Attacks and Countermeasures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sp>
        <p:nvSpPr>
          <p:cNvPr id="4" name="Rectangle 3"/>
          <p:cNvSpPr/>
          <p:nvPr/>
        </p:nvSpPr>
        <p:spPr>
          <a:xfrm>
            <a:off x="1676400" y="1981200"/>
            <a:ext cx="8610600" cy="3477875"/>
          </a:xfrm>
          <a:prstGeom prst="rect">
            <a:avLst/>
          </a:prstGeom>
        </p:spPr>
        <p:txBody>
          <a:bodyPr wrap="square">
            <a:spAutoFit/>
          </a:bodyPr>
          <a:lstStyle/>
          <a:p>
            <a:pPr marL="342900" indent="-342900">
              <a:lnSpc>
                <a:spcPct val="200000"/>
              </a:lnSpc>
              <a:buAutoNum type="arabicPeriod"/>
            </a:pPr>
            <a:r>
              <a:rPr lang="en-US" sz="2200" b="1" dirty="0" smtClean="0">
                <a:latin typeface="+mn-lt"/>
              </a:rPr>
              <a:t>Understand Wireless Terminology</a:t>
            </a:r>
          </a:p>
          <a:p>
            <a:pPr marL="342900" indent="-342900">
              <a:lnSpc>
                <a:spcPct val="200000"/>
              </a:lnSpc>
              <a:buAutoNum type="arabicPeriod"/>
            </a:pPr>
            <a:r>
              <a:rPr lang="en-US" sz="2200" b="1" dirty="0" smtClean="0">
                <a:latin typeface="+mn-lt"/>
              </a:rPr>
              <a:t>Wireless Encryption Algorithms</a:t>
            </a:r>
          </a:p>
          <a:p>
            <a:pPr marL="342900" indent="-342900">
              <a:lnSpc>
                <a:spcPct val="200000"/>
              </a:lnSpc>
              <a:buAutoNum type="arabicPeriod"/>
            </a:pPr>
            <a:r>
              <a:rPr lang="en-US" sz="2200" b="1" dirty="0" smtClean="0">
                <a:latin typeface="+mn-lt"/>
              </a:rPr>
              <a:t>Wireless Network-Specific Attack Techniques</a:t>
            </a:r>
          </a:p>
          <a:p>
            <a:pPr marL="342900" indent="-342900">
              <a:lnSpc>
                <a:spcPct val="200000"/>
              </a:lnSpc>
              <a:buAutoNum type="arabicPeriod"/>
            </a:pPr>
            <a:r>
              <a:rPr lang="en-US" sz="2200" b="1" dirty="0" smtClean="0">
                <a:latin typeface="+mn-lt"/>
              </a:rPr>
              <a:t>Bluetooth Attack Techniques</a:t>
            </a:r>
          </a:p>
          <a:p>
            <a:pPr marL="342900" indent="-342900">
              <a:lnSpc>
                <a:spcPct val="200000"/>
              </a:lnSpc>
              <a:buAutoNum type="arabicPeriod"/>
            </a:pPr>
            <a:r>
              <a:rPr lang="en-US" sz="2200" b="1" dirty="0" smtClean="0">
                <a:latin typeface="+mn-lt"/>
              </a:rPr>
              <a:t>Various Wireless Attack Countermeasures</a:t>
            </a:r>
          </a:p>
        </p:txBody>
      </p:sp>
    </p:spTree>
    <p:extLst>
      <p:ext uri="{BB962C8B-B14F-4D97-AF65-F5344CB8AC3E}">
        <p14:creationId xmlns:p14="http://schemas.microsoft.com/office/powerpoint/2010/main" val="1381461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A user can set Bluetooth in the following modes</a:t>
            </a:r>
            <a:endParaRPr sz="2300" b="1" dirty="0">
              <a:latin typeface="+mn-lt"/>
              <a:cs typeface="Arial MT"/>
            </a:endParaRPr>
          </a:p>
        </p:txBody>
      </p:sp>
      <p:pic>
        <p:nvPicPr>
          <p:cNvPr id="4" name="Picture 3"/>
          <p:cNvPicPr>
            <a:picLocks noChangeAspect="1"/>
          </p:cNvPicPr>
          <p:nvPr/>
        </p:nvPicPr>
        <p:blipFill>
          <a:blip r:embed="rId3"/>
          <a:stretch>
            <a:fillRect/>
          </a:stretch>
        </p:blipFill>
        <p:spPr>
          <a:xfrm>
            <a:off x="381000" y="1309406"/>
            <a:ext cx="11582400" cy="5196445"/>
          </a:xfrm>
          <a:prstGeom prst="rect">
            <a:avLst/>
          </a:prstGeom>
        </p:spPr>
      </p:pic>
    </p:spTree>
    <p:extLst>
      <p:ext uri="{BB962C8B-B14F-4D97-AF65-F5344CB8AC3E}">
        <p14:creationId xmlns:p14="http://schemas.microsoft.com/office/powerpoint/2010/main" val="3293812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936154"/>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000" kern="1200" dirty="0" smtClean="0">
                <a:solidFill>
                  <a:prstClr val="black"/>
                </a:solidFill>
                <a:latin typeface="+mn-lt"/>
                <a:ea typeface="+mn-ea"/>
                <a:cs typeface="Times New Roman"/>
              </a:rPr>
              <a:t>Bluetooth-enabled devices connect and communicate wirelessly through ad-hoc networks known as </a:t>
            </a:r>
            <a:r>
              <a:rPr lang="en-US" sz="2000" kern="1200" dirty="0" err="1" smtClean="0">
                <a:solidFill>
                  <a:prstClr val="black"/>
                </a:solidFill>
                <a:latin typeface="+mn-lt"/>
                <a:ea typeface="+mn-ea"/>
                <a:cs typeface="Times New Roman"/>
              </a:rPr>
              <a:t>piconets</a:t>
            </a:r>
            <a:r>
              <a:rPr lang="en-US" sz="2000" kern="1200" dirty="0" smtClean="0">
                <a:solidFill>
                  <a:prstClr val="black"/>
                </a:solidFill>
                <a:latin typeface="+mn-lt"/>
                <a:ea typeface="+mn-ea"/>
                <a:cs typeface="Times New Roman"/>
              </a:rPr>
              <a:t>.</a:t>
            </a:r>
          </a:p>
          <a:p>
            <a:pPr marL="365760" marR="40005" indent="-365760" algn="just">
              <a:buClr>
                <a:srgbClr val="004978"/>
              </a:buClr>
              <a:buChar char="•"/>
              <a:tabLst>
                <a:tab pos="185420" algn="l"/>
              </a:tabLst>
            </a:pPr>
            <a:r>
              <a:rPr lang="en-US" sz="2000" kern="1200" dirty="0" smtClean="0">
                <a:solidFill>
                  <a:prstClr val="black"/>
                </a:solidFill>
                <a:latin typeface="+mn-lt"/>
                <a:ea typeface="+mn-ea"/>
                <a:cs typeface="Times New Roman"/>
              </a:rPr>
              <a:t>Attackers can gain information by hacking the target Bluetooth-enabled device from another Bluetooth-enabled device.</a:t>
            </a:r>
            <a:endParaRPr sz="2000" b="1" dirty="0">
              <a:latin typeface="+mn-lt"/>
              <a:cs typeface="Arial MT"/>
            </a:endParaRPr>
          </a:p>
        </p:txBody>
      </p:sp>
      <p:pic>
        <p:nvPicPr>
          <p:cNvPr id="3" name="Picture 2"/>
          <p:cNvPicPr>
            <a:picLocks noChangeAspect="1"/>
          </p:cNvPicPr>
          <p:nvPr/>
        </p:nvPicPr>
        <p:blipFill>
          <a:blip r:embed="rId3"/>
          <a:stretch>
            <a:fillRect/>
          </a:stretch>
        </p:blipFill>
        <p:spPr>
          <a:xfrm>
            <a:off x="381000" y="1878794"/>
            <a:ext cx="11582400" cy="4627058"/>
          </a:xfrm>
          <a:prstGeom prst="rect">
            <a:avLst/>
          </a:prstGeom>
        </p:spPr>
      </p:pic>
    </p:spTree>
    <p:extLst>
      <p:ext uri="{BB962C8B-B14F-4D97-AF65-F5344CB8AC3E}">
        <p14:creationId xmlns:p14="http://schemas.microsoft.com/office/powerpoint/2010/main" val="264299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04800" y="885549"/>
            <a:ext cx="11506200" cy="5515251"/>
          </a:xfrm>
          <a:prstGeom prst="rect">
            <a:avLst/>
          </a:prstGeom>
        </p:spPr>
      </p:pic>
    </p:spTree>
    <p:extLst>
      <p:ext uri="{BB962C8B-B14F-4D97-AF65-F5344CB8AC3E}">
        <p14:creationId xmlns:p14="http://schemas.microsoft.com/office/powerpoint/2010/main" val="4126721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689932"/>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Attackers target vulnerabilities in the security configurations of Bluetooth devices to gain access to confidential information and the network to which they are connected.</a:t>
            </a:r>
            <a:endParaRPr sz="2200" b="1" dirty="0">
              <a:latin typeface="+mn-lt"/>
              <a:cs typeface="Arial MT"/>
            </a:endParaRPr>
          </a:p>
        </p:txBody>
      </p:sp>
      <p:pic>
        <p:nvPicPr>
          <p:cNvPr id="3" name="Picture 2"/>
          <p:cNvPicPr>
            <a:picLocks noChangeAspect="1"/>
          </p:cNvPicPr>
          <p:nvPr/>
        </p:nvPicPr>
        <p:blipFill>
          <a:blip r:embed="rId3"/>
          <a:stretch>
            <a:fillRect/>
          </a:stretch>
        </p:blipFill>
        <p:spPr>
          <a:xfrm>
            <a:off x="304800" y="1607289"/>
            <a:ext cx="11658600" cy="5022111"/>
          </a:xfrm>
          <a:prstGeom prst="rect">
            <a:avLst/>
          </a:prstGeom>
        </p:spPr>
      </p:pic>
    </p:spTree>
    <p:extLst>
      <p:ext uri="{BB962C8B-B14F-4D97-AF65-F5344CB8AC3E}">
        <p14:creationId xmlns:p14="http://schemas.microsoft.com/office/powerpoint/2010/main" val="1806712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Bluetooth Attacks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6200" y="885549"/>
            <a:ext cx="11963400" cy="5677392"/>
          </a:xfrm>
          <a:prstGeom prst="rect">
            <a:avLst/>
          </a:prstGeom>
        </p:spPr>
      </p:pic>
    </p:spTree>
    <p:extLst>
      <p:ext uri="{BB962C8B-B14F-4D97-AF65-F5344CB8AC3E}">
        <p14:creationId xmlns:p14="http://schemas.microsoft.com/office/powerpoint/2010/main" val="2078082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Wireless Attack Countermeasures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51378"/>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To secure a wireless network, it is important to implement and adopt appropriate countermeasures.</a:t>
            </a:r>
            <a:endParaRPr sz="2200" b="1" dirty="0">
              <a:latin typeface="+mn-lt"/>
              <a:cs typeface="Arial MT"/>
            </a:endParaRPr>
          </a:p>
        </p:txBody>
      </p:sp>
      <p:pic>
        <p:nvPicPr>
          <p:cNvPr id="3" name="Picture 2"/>
          <p:cNvPicPr>
            <a:picLocks noChangeAspect="1"/>
          </p:cNvPicPr>
          <p:nvPr/>
        </p:nvPicPr>
        <p:blipFill>
          <a:blip r:embed="rId3"/>
          <a:stretch>
            <a:fillRect/>
          </a:stretch>
        </p:blipFill>
        <p:spPr>
          <a:xfrm>
            <a:off x="228600" y="1266549"/>
            <a:ext cx="11734800" cy="5362851"/>
          </a:xfrm>
          <a:prstGeom prst="rect">
            <a:avLst/>
          </a:prstGeom>
        </p:spPr>
      </p:pic>
    </p:spTree>
    <p:extLst>
      <p:ext uri="{BB962C8B-B14F-4D97-AF65-F5344CB8AC3E}">
        <p14:creationId xmlns:p14="http://schemas.microsoft.com/office/powerpoint/2010/main" val="3307124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Wireless Attack Countermeasures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66767"/>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Following are some countermeasures to defend against Bluetooth hacking</a:t>
            </a:r>
            <a:endParaRPr sz="2300" b="1" dirty="0">
              <a:latin typeface="+mn-lt"/>
              <a:cs typeface="Arial MT"/>
            </a:endParaRPr>
          </a:p>
        </p:txBody>
      </p:sp>
      <p:pic>
        <p:nvPicPr>
          <p:cNvPr id="4" name="Picture 3"/>
          <p:cNvPicPr>
            <a:picLocks noChangeAspect="1"/>
          </p:cNvPicPr>
          <p:nvPr/>
        </p:nvPicPr>
        <p:blipFill>
          <a:blip r:embed="rId3"/>
          <a:stretch>
            <a:fillRect/>
          </a:stretch>
        </p:blipFill>
        <p:spPr>
          <a:xfrm>
            <a:off x="152400" y="1259244"/>
            <a:ext cx="11887200" cy="5310624"/>
          </a:xfrm>
          <a:prstGeom prst="rect">
            <a:avLst/>
          </a:prstGeom>
        </p:spPr>
      </p:pic>
    </p:spTree>
    <p:extLst>
      <p:ext uri="{BB962C8B-B14F-4D97-AF65-F5344CB8AC3E}">
        <p14:creationId xmlns:p14="http://schemas.microsoft.com/office/powerpoint/2010/main" val="4280101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Wireless Network- Wireless Attack Countermeasures</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885549"/>
            <a:ext cx="11811000" cy="5620302"/>
          </a:xfrm>
          <a:prstGeom prst="rect">
            <a:avLst/>
          </a:prstGeom>
        </p:spPr>
      </p:pic>
    </p:spTree>
    <p:extLst>
      <p:ext uri="{BB962C8B-B14F-4D97-AF65-F5344CB8AC3E}">
        <p14:creationId xmlns:p14="http://schemas.microsoft.com/office/powerpoint/2010/main" val="26506623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6" name="Rounded Rectangle 5"/>
          <p:cNvSpPr/>
          <p:nvPr/>
        </p:nvSpPr>
        <p:spPr bwMode="auto">
          <a:xfrm>
            <a:off x="1790700" y="2667000"/>
            <a:ext cx="8610600" cy="609600"/>
          </a:xfrm>
          <a:prstGeom prst="roundRect">
            <a:avLst/>
          </a:prstGeom>
          <a:solidFill>
            <a:srgbClr val="92D050"/>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smtClean="0">
                <a:ln>
                  <a:noFill/>
                </a:ln>
                <a:solidFill>
                  <a:srgbClr val="0041C4"/>
                </a:solidFill>
                <a:effectLst/>
                <a:uLnTx/>
                <a:uFillTx/>
                <a:latin typeface="Times New Roman" pitchFamily="18" charset="0"/>
                <a:ea typeface="+mn-ea"/>
                <a:cs typeface="Times New Roman" pitchFamily="18" charset="0"/>
              </a:rPr>
              <a:t>Thanks</a:t>
            </a:r>
          </a:p>
        </p:txBody>
      </p:sp>
      <p:sp>
        <p:nvSpPr>
          <p:cNvPr id="5"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spTree>
    <p:extLst>
      <p:ext uri="{BB962C8B-B14F-4D97-AF65-F5344CB8AC3E}">
        <p14:creationId xmlns:p14="http://schemas.microsoft.com/office/powerpoint/2010/main" val="9268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Understand Wireless Terminology</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1705595"/>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A wireless network is an unbounded data communication system that uses radio-frequency technology to communicate with devices and obtain data.</a:t>
            </a:r>
          </a:p>
          <a:p>
            <a:pPr marL="365760" marR="40005" indent="-365760" algn="just">
              <a:buClr>
                <a:srgbClr val="004978"/>
              </a:buClr>
              <a:buChar char="•"/>
              <a:tabLst>
                <a:tab pos="185420" algn="l"/>
              </a:tabLst>
            </a:pPr>
            <a:r>
              <a:rPr lang="en-US" sz="2200" kern="1200" dirty="0" smtClean="0">
                <a:solidFill>
                  <a:prstClr val="black"/>
                </a:solidFill>
                <a:latin typeface="+mn-lt"/>
                <a:ea typeface="+mn-ea"/>
                <a:cs typeface="Times New Roman"/>
              </a:rPr>
              <a:t>This network frees the user from complicated and multiple wired connections  single electromagnetic (EM) waves to interconnect two individual points without establishing any physical connection</a:t>
            </a:r>
            <a:endParaRPr sz="2200" b="1" dirty="0">
              <a:latin typeface="+mn-lt"/>
              <a:cs typeface="Arial MT"/>
            </a:endParaRPr>
          </a:p>
        </p:txBody>
      </p:sp>
      <p:pic>
        <p:nvPicPr>
          <p:cNvPr id="3" name="Picture 2"/>
          <p:cNvPicPr>
            <a:picLocks noChangeAspect="1"/>
          </p:cNvPicPr>
          <p:nvPr/>
        </p:nvPicPr>
        <p:blipFill>
          <a:blip r:embed="rId3"/>
          <a:stretch>
            <a:fillRect/>
          </a:stretch>
        </p:blipFill>
        <p:spPr>
          <a:xfrm>
            <a:off x="457200" y="2590800"/>
            <a:ext cx="11353800" cy="4038600"/>
          </a:xfrm>
          <a:prstGeom prst="rect">
            <a:avLst/>
          </a:prstGeom>
        </p:spPr>
      </p:pic>
    </p:spTree>
    <p:extLst>
      <p:ext uri="{BB962C8B-B14F-4D97-AF65-F5344CB8AC3E}">
        <p14:creationId xmlns:p14="http://schemas.microsoft.com/office/powerpoint/2010/main" val="392772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Understand Wireless Terminology</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52400" y="962293"/>
            <a:ext cx="11720945" cy="5590907"/>
          </a:xfrm>
          <a:prstGeom prst="rect">
            <a:avLst/>
          </a:prstGeom>
        </p:spPr>
      </p:pic>
    </p:spTree>
    <p:extLst>
      <p:ext uri="{BB962C8B-B14F-4D97-AF65-F5344CB8AC3E}">
        <p14:creationId xmlns:p14="http://schemas.microsoft.com/office/powerpoint/2010/main" val="3400051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Understand Wireless Terminology</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1694127"/>
            <a:ext cx="11811000" cy="4811724"/>
          </a:xfrm>
          <a:prstGeom prst="rect">
            <a:avLst/>
          </a:prstGeom>
        </p:spPr>
      </p:pic>
      <p:sp>
        <p:nvSpPr>
          <p:cNvPr id="11" name="object 5"/>
          <p:cNvSpPr txBox="1"/>
          <p:nvPr/>
        </p:nvSpPr>
        <p:spPr>
          <a:xfrm>
            <a:off x="152400" y="885549"/>
            <a:ext cx="11811000" cy="751488"/>
          </a:xfrm>
          <a:prstGeom prst="rect">
            <a:avLst/>
          </a:prstGeom>
        </p:spPr>
        <p:txBody>
          <a:bodyPr vert="horz" wrap="square" lIns="0" tIns="12700" rIns="0" bIns="0" rtlCol="0">
            <a:spAutoFit/>
          </a:bodyPr>
          <a:lstStyle/>
          <a:p>
            <a:pPr marL="365760" marR="40005" indent="-365760" algn="just">
              <a:spcBef>
                <a:spcPts val="600"/>
              </a:spcBef>
              <a:spcAft>
                <a:spcPts val="600"/>
              </a:spcAft>
              <a:buClr>
                <a:srgbClr val="004978"/>
              </a:buClr>
              <a:buChar char="•"/>
              <a:tabLst>
                <a:tab pos="185420" algn="l"/>
              </a:tabLst>
            </a:pPr>
            <a:r>
              <a:rPr lang="en-US" sz="2400" kern="1200" dirty="0" smtClean="0">
                <a:solidFill>
                  <a:prstClr val="black"/>
                </a:solidFill>
                <a:latin typeface="+mn-lt"/>
                <a:ea typeface="+mn-ea"/>
                <a:cs typeface="Times New Roman"/>
              </a:rPr>
              <a:t>Wi-Fi utilizes numerous techniques such as DSSS, FHSS, infrared (IR), and OFDM to establish a connection between a transmitter and receiver</a:t>
            </a:r>
            <a:endParaRPr sz="2000" b="1" dirty="0">
              <a:latin typeface="+mn-lt"/>
              <a:cs typeface="Arial MT"/>
            </a:endParaRPr>
          </a:p>
        </p:txBody>
      </p:sp>
    </p:spTree>
    <p:extLst>
      <p:ext uri="{BB962C8B-B14F-4D97-AF65-F5344CB8AC3E}">
        <p14:creationId xmlns:p14="http://schemas.microsoft.com/office/powerpoint/2010/main" val="1692082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Understand Wireless Terminology</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82156"/>
          </a:xfrm>
          <a:prstGeom prst="rect">
            <a:avLst/>
          </a:prstGeom>
        </p:spPr>
        <p:txBody>
          <a:bodyPr vert="horz" wrap="square" lIns="0" tIns="12700" rIns="0" bIns="0" rtlCol="0">
            <a:spAutoFit/>
          </a:bodyPr>
          <a:lstStyle/>
          <a:p>
            <a:pPr marL="365760" marR="40005" indent="-365760" algn="just">
              <a:spcBef>
                <a:spcPts val="600"/>
              </a:spcBef>
              <a:spcAft>
                <a:spcPts val="600"/>
              </a:spcAft>
              <a:buClr>
                <a:srgbClr val="004978"/>
              </a:buClr>
              <a:buChar char="•"/>
              <a:tabLst>
                <a:tab pos="185420" algn="l"/>
              </a:tabLst>
            </a:pPr>
            <a:r>
              <a:rPr lang="en-US" sz="2400" kern="1200" dirty="0" smtClean="0">
                <a:solidFill>
                  <a:prstClr val="black"/>
                </a:solidFill>
                <a:latin typeface="+mn-lt"/>
                <a:ea typeface="+mn-ea"/>
                <a:cs typeface="Times New Roman"/>
              </a:rPr>
              <a:t>Different types of wireless networks are</a:t>
            </a:r>
            <a:endParaRPr sz="2000" b="1" dirty="0">
              <a:latin typeface="+mn-lt"/>
              <a:cs typeface="Arial MT"/>
            </a:endParaRPr>
          </a:p>
        </p:txBody>
      </p:sp>
      <p:pic>
        <p:nvPicPr>
          <p:cNvPr id="4" name="Picture 3"/>
          <p:cNvPicPr>
            <a:picLocks noChangeAspect="1"/>
          </p:cNvPicPr>
          <p:nvPr/>
        </p:nvPicPr>
        <p:blipFill>
          <a:blip r:embed="rId3"/>
          <a:stretch>
            <a:fillRect/>
          </a:stretch>
        </p:blipFill>
        <p:spPr>
          <a:xfrm>
            <a:off x="228600" y="1293017"/>
            <a:ext cx="11734800" cy="5212834"/>
          </a:xfrm>
          <a:prstGeom prst="rect">
            <a:avLst/>
          </a:prstGeom>
        </p:spPr>
      </p:pic>
    </p:spTree>
    <p:extLst>
      <p:ext uri="{BB962C8B-B14F-4D97-AF65-F5344CB8AC3E}">
        <p14:creationId xmlns:p14="http://schemas.microsoft.com/office/powerpoint/2010/main" val="983043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Understand Wireless Terminology</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351378"/>
          </a:xfrm>
          <a:prstGeom prst="rect">
            <a:avLst/>
          </a:prstGeom>
        </p:spPr>
        <p:txBody>
          <a:bodyPr vert="horz" wrap="square" lIns="0" tIns="12700" rIns="0" bIns="0" rtlCol="0">
            <a:spAutoFit/>
          </a:bodyPr>
          <a:lstStyle/>
          <a:p>
            <a:pPr marL="365760" marR="40005" indent="-365760" algn="just">
              <a:spcBef>
                <a:spcPts val="600"/>
              </a:spcBef>
              <a:spcAft>
                <a:spcPts val="600"/>
              </a:spcAft>
              <a:buClr>
                <a:srgbClr val="004978"/>
              </a:buClr>
              <a:buChar char="•"/>
              <a:tabLst>
                <a:tab pos="185420" algn="l"/>
              </a:tabLst>
            </a:pPr>
            <a:r>
              <a:rPr lang="en-US" sz="2200" dirty="0" smtClean="0">
                <a:latin typeface="+mn-lt"/>
                <a:cs typeface="Arial MT"/>
              </a:rPr>
              <a:t>IEEE Standard 802.11 has evolved</a:t>
            </a:r>
            <a:endParaRPr sz="2200" dirty="0">
              <a:latin typeface="+mn-lt"/>
              <a:cs typeface="Arial MT"/>
            </a:endParaRPr>
          </a:p>
        </p:txBody>
      </p:sp>
      <p:pic>
        <p:nvPicPr>
          <p:cNvPr id="3" name="Picture 2"/>
          <p:cNvPicPr>
            <a:picLocks noChangeAspect="1"/>
          </p:cNvPicPr>
          <p:nvPr/>
        </p:nvPicPr>
        <p:blipFill>
          <a:blip r:embed="rId3"/>
          <a:stretch>
            <a:fillRect/>
          </a:stretch>
        </p:blipFill>
        <p:spPr>
          <a:xfrm>
            <a:off x="304800" y="1262239"/>
            <a:ext cx="11658600" cy="5243612"/>
          </a:xfrm>
          <a:prstGeom prst="rect">
            <a:avLst/>
          </a:prstGeom>
        </p:spPr>
      </p:pic>
    </p:spTree>
    <p:extLst>
      <p:ext uri="{BB962C8B-B14F-4D97-AF65-F5344CB8AC3E}">
        <p14:creationId xmlns:p14="http://schemas.microsoft.com/office/powerpoint/2010/main" val="1645365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6629400"/>
            <a:ext cx="12039600" cy="192024"/>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CCD6E0"/>
          </a:solidFill>
        </p:spPr>
        <p:txBody>
          <a:bodyPr wrap="square" lIns="0" tIns="0" rIns="0" bIns="0" rtlCol="0"/>
          <a:lstStyle/>
          <a:p>
            <a:endParaRPr/>
          </a:p>
        </p:txBody>
      </p:sp>
      <p:sp>
        <p:nvSpPr>
          <p:cNvPr id="7" name="Rectangle 12"/>
          <p:cNvSpPr>
            <a:spLocks noGrp="1" noChangeArrowheads="1"/>
          </p:cNvSpPr>
          <p:nvPr>
            <p:ph type="title"/>
          </p:nvPr>
        </p:nvSpPr>
        <p:spPr>
          <a:xfrm>
            <a:off x="152400" y="304800"/>
            <a:ext cx="7942457" cy="400110"/>
          </a:xfrm>
          <a:noFill/>
        </p:spPr>
        <p:txBody>
          <a:bodyPr/>
          <a:lstStyle/>
          <a:p>
            <a:r>
              <a:rPr lang="en-US" sz="2600" dirty="0">
                <a:latin typeface="+mn-lt"/>
              </a:rPr>
              <a:t>Different Types of Wireless Encryption</a:t>
            </a:r>
          </a:p>
        </p:txBody>
      </p:sp>
      <p:sp>
        <p:nvSpPr>
          <p:cNvPr id="8" name="object 2"/>
          <p:cNvSpPr/>
          <p:nvPr/>
        </p:nvSpPr>
        <p:spPr>
          <a:xfrm>
            <a:off x="515" y="762000"/>
            <a:ext cx="12192000" cy="66459"/>
          </a:xfrm>
          <a:custGeom>
            <a:avLst/>
            <a:gdLst/>
            <a:ahLst/>
            <a:cxnLst/>
            <a:rect l="l" t="t" r="r" b="b"/>
            <a:pathLst>
              <a:path w="12192000" h="192404">
                <a:moveTo>
                  <a:pt x="12192000" y="0"/>
                </a:moveTo>
                <a:lnTo>
                  <a:pt x="0" y="0"/>
                </a:lnTo>
                <a:lnTo>
                  <a:pt x="0" y="192024"/>
                </a:lnTo>
                <a:lnTo>
                  <a:pt x="12192000" y="192024"/>
                </a:lnTo>
                <a:lnTo>
                  <a:pt x="12192000" y="0"/>
                </a:lnTo>
                <a:close/>
              </a:path>
            </a:pathLst>
          </a:custGeom>
          <a:solidFill>
            <a:srgbClr val="00B050"/>
          </a:solidFill>
        </p:spPr>
        <p:txBody>
          <a:bodyPr wrap="square" lIns="0" tIns="0" rIns="0" bIns="0" rtlCol="0"/>
          <a:lstStyle/>
          <a:p>
            <a:endParaRPr/>
          </a:p>
        </p:txBody>
      </p:sp>
      <p:sp>
        <p:nvSpPr>
          <p:cNvPr id="9" name="object 6"/>
          <p:cNvSpPr txBox="1">
            <a:spLocks/>
          </p:cNvSpPr>
          <p:nvPr/>
        </p:nvSpPr>
        <p:spPr>
          <a:xfrm>
            <a:off x="76200" y="6654712"/>
            <a:ext cx="12039600" cy="166712"/>
          </a:xfrm>
          <a:prstGeom prst="rect">
            <a:avLst/>
          </a:prstGeom>
        </p:spPr>
        <p:txBody>
          <a:bodyPr vert="horz" wrap="square" lIns="0" tIns="12700" rIns="0" bIns="0" rtlCol="0">
            <a:spAutoFit/>
          </a:bodyPr>
          <a:lstStyle>
            <a:lvl1pPr>
              <a:defRPr sz="2250" b="1" i="0">
                <a:solidFill>
                  <a:srgbClr val="003366"/>
                </a:solidFill>
                <a:latin typeface="Arial"/>
                <a:ea typeface="+mj-ea"/>
                <a:cs typeface="Arial"/>
              </a:defRPr>
            </a:lvl1pPr>
          </a:lstStyle>
          <a:p>
            <a:pPr marL="12700">
              <a:spcBef>
                <a:spcPts val="100"/>
              </a:spcBef>
            </a:pPr>
            <a:r>
              <a:rPr lang="en-US" sz="1000" dirty="0"/>
              <a:t>Dr. M Malook Rind                                                                                                                Information Security</a:t>
            </a:r>
            <a:r>
              <a:rPr lang="en-US" sz="1000" spc="-10" dirty="0" smtClean="0"/>
              <a:t>  </a:t>
            </a:r>
            <a:r>
              <a:rPr lang="en-US" sz="1000" dirty="0" smtClean="0"/>
              <a:t>                                                                                                                                                 Lecture 12          </a:t>
            </a:r>
            <a:endParaRPr lang="en-US" sz="1000" dirty="0"/>
          </a:p>
        </p:txBody>
      </p:sp>
      <p:pic>
        <p:nvPicPr>
          <p:cNvPr id="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40261"/>
            <a:ext cx="1946564" cy="721739"/>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p:cNvSpPr txBox="1"/>
          <p:nvPr/>
        </p:nvSpPr>
        <p:spPr>
          <a:xfrm>
            <a:off x="152400" y="885549"/>
            <a:ext cx="11811000" cy="1428596"/>
          </a:xfrm>
          <a:prstGeom prst="rect">
            <a:avLst/>
          </a:prstGeom>
        </p:spPr>
        <p:txBody>
          <a:bodyPr vert="horz" wrap="square" lIns="0" tIns="12700" rIns="0" bIns="0" rtlCol="0">
            <a:spAutoFit/>
          </a:bodyPr>
          <a:lstStyle/>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A wireless encryption is a process of protecting a wireless network from attackers who attempt to collect sensitive information by breaching the RF traffic. </a:t>
            </a:r>
          </a:p>
          <a:p>
            <a:pPr marL="365760" marR="40005" indent="-365760" algn="just">
              <a:buClr>
                <a:srgbClr val="004978"/>
              </a:buClr>
              <a:buChar char="•"/>
              <a:tabLst>
                <a:tab pos="185420" algn="l"/>
              </a:tabLst>
            </a:pPr>
            <a:r>
              <a:rPr lang="en-US" sz="2300" kern="1200" dirty="0" smtClean="0">
                <a:solidFill>
                  <a:prstClr val="black"/>
                </a:solidFill>
                <a:latin typeface="+mn-lt"/>
                <a:ea typeface="+mn-ea"/>
                <a:cs typeface="Times New Roman"/>
              </a:rPr>
              <a:t>Various wireless encryption standards Include Wired Equivalent Privacy (WEP), Wi-Fi Protected Access (WPA), WPA2, and WPA3</a:t>
            </a:r>
            <a:endParaRPr sz="2300" b="1" dirty="0">
              <a:latin typeface="+mn-lt"/>
              <a:cs typeface="Arial MT"/>
            </a:endParaRPr>
          </a:p>
        </p:txBody>
      </p:sp>
      <p:pic>
        <p:nvPicPr>
          <p:cNvPr id="4" name="Picture 3"/>
          <p:cNvPicPr>
            <a:picLocks noChangeAspect="1"/>
          </p:cNvPicPr>
          <p:nvPr/>
        </p:nvPicPr>
        <p:blipFill>
          <a:blip r:embed="rId3"/>
          <a:stretch>
            <a:fillRect/>
          </a:stretch>
        </p:blipFill>
        <p:spPr>
          <a:xfrm>
            <a:off x="228600" y="2360239"/>
            <a:ext cx="11658600" cy="4202702"/>
          </a:xfrm>
          <a:prstGeom prst="rect">
            <a:avLst/>
          </a:prstGeom>
        </p:spPr>
      </p:pic>
    </p:spTree>
    <p:extLst>
      <p:ext uri="{BB962C8B-B14F-4D97-AF65-F5344CB8AC3E}">
        <p14:creationId xmlns:p14="http://schemas.microsoft.com/office/powerpoint/2010/main" val="337526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ography report presentation">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Gothic"/>
        <a:ea typeface=""/>
        <a:cs typeface="Times New Roman"/>
      </a:majorFont>
      <a:minorFont>
        <a:latin typeface="Century Gothic"/>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8308</TotalTime>
  <Words>1800</Words>
  <Application>Microsoft Office PowerPoint</Application>
  <PresentationFormat>Widescreen</PresentationFormat>
  <Paragraphs>142</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 MT</vt:lpstr>
      <vt:lpstr>Calibri</vt:lpstr>
      <vt:lpstr>Century Gothic</vt:lpstr>
      <vt:lpstr>Times New Roman</vt:lpstr>
      <vt:lpstr>Verdana</vt:lpstr>
      <vt:lpstr>Office Theme</vt:lpstr>
      <vt:lpstr>1_Biography report presentation</vt:lpstr>
      <vt:lpstr>PowerPoint Presentation</vt:lpstr>
      <vt:lpstr>Contents</vt:lpstr>
      <vt:lpstr>PowerPoint Presentation</vt:lpstr>
      <vt:lpstr>Understand Wireless Terminology</vt:lpstr>
      <vt:lpstr>Understand Wireless Terminology</vt:lpstr>
      <vt:lpstr>Understand Wireless Terminology</vt:lpstr>
      <vt:lpstr>Understand Wireless Terminology</vt:lpstr>
      <vt:lpstr>Understand Wireless Terminology</vt:lpstr>
      <vt:lpstr>Different Types of Wireless Encryption</vt:lpstr>
      <vt:lpstr>Different Types of Wireless Encryption</vt:lpstr>
      <vt:lpstr>Different Types of Wireless Encryption</vt:lpstr>
      <vt:lpstr>Different Types of Wireless Encryption</vt:lpstr>
      <vt:lpstr>Different Types of Wireless Encryption</vt:lpstr>
      <vt:lpstr>Different Types of Wireless Encryption</vt:lpstr>
      <vt:lpstr>Different Types of Wireless Encryption</vt:lpstr>
      <vt:lpstr>Different Types of Wireless Encryption</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Network-Specific Attack Techniques</vt:lpstr>
      <vt:lpstr>Wireless Network- Bluetooth Attacks</vt:lpstr>
      <vt:lpstr>Wireless Network- Bluetooth Attacks</vt:lpstr>
      <vt:lpstr>Wireless Network- Bluetooth Attacks</vt:lpstr>
      <vt:lpstr>Wireless Network- Bluetooth Attacks</vt:lpstr>
      <vt:lpstr>Wireless Network- Bluetooth Attacks</vt:lpstr>
      <vt:lpstr>Wireless Network- Bluetooth Attacks</vt:lpstr>
      <vt:lpstr>Wireless Network- Wireless Attack Countermeasures</vt:lpstr>
      <vt:lpstr>Wireless Network- Wireless Attack Countermeasures</vt:lpstr>
      <vt:lpstr>Wireless Network- Wireless Attack Countermeasures</vt:lpstr>
      <vt:lpstr>PowerPoint Presentation</vt:lpstr>
    </vt:vector>
  </TitlesOfParts>
  <Company>FU Berlin, Germany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dc:title>
  <dc:subject>Chapter 1 - Introduction</dc:subject>
  <dc:creator>Jochen H. Schiller</dc:creator>
  <cp:keywords>mobile communication, introduction, overview</cp:keywords>
  <cp:lastModifiedBy>Dr. Malook</cp:lastModifiedBy>
  <cp:revision>1020</cp:revision>
  <dcterms:created xsi:type="dcterms:W3CDTF">2022-09-21T05:57:17Z</dcterms:created>
  <dcterms:modified xsi:type="dcterms:W3CDTF">2023-12-30T11:02:51Z</dcterms:modified>
  <cp:category>lecture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2018-04-17T00:00:00Z</vt:filetime>
  </property>
  <property fmtid="{D5CDD505-2E9C-101B-9397-08002B2CF9AE}" pid="3" name="Creator">
    <vt:lpwstr>Acrobat PDFMaker 17 for PowerPoint</vt:lpwstr>
  </property>
  <property fmtid="{D5CDD505-2E9C-101B-9397-08002B2CF9AE}" pid="4" name="LastSaved">
    <vt:filetime>2022-09-21T00:00:00Z</vt:filetime>
  </property>
  <property fmtid="{D5CDD505-2E9C-101B-9397-08002B2CF9AE}" pid="5" name="Producer">
    <vt:lpwstr>Adobe PDF Library 15.0</vt:lpwstr>
  </property>
</Properties>
</file>